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385" r:id="rId3"/>
    <p:sldId id="387" r:id="rId4"/>
    <p:sldId id="382" r:id="rId5"/>
    <p:sldId id="386" r:id="rId6"/>
    <p:sldId id="441" r:id="rId7"/>
    <p:sldId id="442" r:id="rId8"/>
    <p:sldId id="443" r:id="rId9"/>
    <p:sldId id="389" r:id="rId10"/>
    <p:sldId id="390" r:id="rId11"/>
    <p:sldId id="411" r:id="rId12"/>
    <p:sldId id="412" r:id="rId13"/>
    <p:sldId id="413" r:id="rId14"/>
    <p:sldId id="414" r:id="rId15"/>
    <p:sldId id="415" r:id="rId16"/>
    <p:sldId id="391" r:id="rId17"/>
    <p:sldId id="393" r:id="rId18"/>
    <p:sldId id="392" r:id="rId19"/>
    <p:sldId id="398" r:id="rId20"/>
    <p:sldId id="399" r:id="rId21"/>
    <p:sldId id="406" r:id="rId22"/>
    <p:sldId id="400" r:id="rId23"/>
    <p:sldId id="408" r:id="rId24"/>
    <p:sldId id="440" r:id="rId25"/>
    <p:sldId id="401" r:id="rId26"/>
    <p:sldId id="407" r:id="rId27"/>
    <p:sldId id="402" r:id="rId28"/>
    <p:sldId id="403" r:id="rId29"/>
    <p:sldId id="404" r:id="rId30"/>
    <p:sldId id="405" r:id="rId31"/>
    <p:sldId id="394" r:id="rId32"/>
    <p:sldId id="395" r:id="rId33"/>
    <p:sldId id="396" r:id="rId34"/>
    <p:sldId id="397" r:id="rId35"/>
    <p:sldId id="439" r:id="rId3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3" d="100"/>
          <a:sy n="63" d="100"/>
        </p:scale>
        <p:origin x="77" y="451"/>
      </p:cViewPr>
      <p:guideLst>
        <p:guide orient="horz" pos="2160"/>
        <p:guide pos="2880"/>
      </p:guideLst>
    </p:cSldViewPr>
  </p:slideViewPr>
  <p:notesTextViewPr>
    <p:cViewPr>
      <p:scale>
        <a:sx n="1" d="1"/>
        <a:sy n="1" d="1"/>
      </p:scale>
      <p:origin x="0" y="0"/>
    </p:cViewPr>
  </p:notesTextViewPr>
  <p:sorterViewPr>
    <p:cViewPr>
      <p:scale>
        <a:sx n="100" d="100"/>
        <a:sy n="100" d="100"/>
      </p:scale>
      <p:origin x="0" y="-78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7"/>
          <p:cNvSpPr/>
          <p:nvPr/>
        </p:nvSpPr>
        <p:spPr>
          <a:xfrm>
            <a:off x="777875"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6"/>
          <p:cNvSpPr/>
          <p:nvPr/>
        </p:nvSpPr>
        <p:spPr>
          <a:xfrm>
            <a:off x="777875" y="6172200"/>
            <a:ext cx="7543800" cy="26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pPr>
              <a:defRPr/>
            </a:pPr>
            <a:fld id="{9B7BCE00-D665-414C-A3E6-8B16565DD446}" type="datetimeFigureOut">
              <a:rPr lang="en-GB"/>
              <a:pPr>
                <a:defRPr/>
              </a:pPr>
              <a:t>28/04/2020</a:t>
            </a:fld>
            <a:endParaRPr lang="en-GB"/>
          </a:p>
        </p:txBody>
      </p:sp>
      <p:sp>
        <p:nvSpPr>
          <p:cNvPr id="7" name="Footer Placeholder 4"/>
          <p:cNvSpPr>
            <a:spLocks noGrp="1"/>
          </p:cNvSpPr>
          <p:nvPr>
            <p:ph type="ftr" sz="quarter" idx="11"/>
          </p:nvPr>
        </p:nvSpPr>
        <p:spPr/>
        <p:txBody>
          <a:bodyPr/>
          <a:lstStyle>
            <a:lvl1pPr>
              <a:defRPr/>
            </a:lvl1pPr>
          </a:lstStyle>
          <a:p>
            <a:pPr>
              <a:defRPr/>
            </a:pPr>
            <a:endParaRPr lang="en-GB"/>
          </a:p>
        </p:txBody>
      </p:sp>
      <p:sp>
        <p:nvSpPr>
          <p:cNvPr id="8" name="Slide Number Placeholder 5"/>
          <p:cNvSpPr>
            <a:spLocks noGrp="1"/>
          </p:cNvSpPr>
          <p:nvPr>
            <p:ph type="sldNum" sz="quarter" idx="12"/>
          </p:nvPr>
        </p:nvSpPr>
        <p:spPr/>
        <p:txBody>
          <a:bodyPr/>
          <a:lstStyle>
            <a:lvl1pPr>
              <a:defRPr/>
            </a:lvl1pPr>
          </a:lstStyle>
          <a:p>
            <a:pPr>
              <a:defRPr/>
            </a:pPr>
            <a:fld id="{BF47A63C-15EF-48EA-BB6B-96DBF45EEA87}"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5828356-4AB5-4959-B3EE-E87F7B3CD6A0}" type="datetimeFigureOut">
              <a:rPr lang="en-GB"/>
              <a:pPr>
                <a:defRPr/>
              </a:pPr>
              <a:t>28/04/2020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FD4A320B-0BE2-4E15-B784-208BC778924C}"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8136288-AC4E-4F43-A82A-2BE96FC6EDFD}" type="datetimeFigureOut">
              <a:rPr lang="en-GB"/>
              <a:pPr>
                <a:defRPr/>
              </a:pPr>
              <a:t>28/04/2020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4D569630-965E-4705-BB2D-BBF96324FA3E}"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6781800" cy="1600200"/>
          </a:xfrm>
        </p:spPr>
        <p:txBody>
          <a:bodyPr/>
          <a:lstStyle/>
          <a:p>
            <a:r>
              <a:rPr lang="en-US" dirty="0"/>
              <a:t>Click to edit Master title style</a:t>
            </a:r>
          </a:p>
        </p:txBody>
      </p:sp>
      <p:sp>
        <p:nvSpPr>
          <p:cNvPr id="3" name="Content Placeholder 2"/>
          <p:cNvSpPr>
            <a:spLocks noGrp="1"/>
          </p:cNvSpPr>
          <p:nvPr>
            <p:ph idx="1"/>
          </p:nvPr>
        </p:nvSpPr>
        <p:spPr>
          <a:xfrm>
            <a:off x="755576" y="2132856"/>
            <a:ext cx="754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3CE4042-F1A5-4A32-B3D4-7E3D69D71DDB}" type="datetimeFigureOut">
              <a:rPr lang="en-GB"/>
              <a:pPr>
                <a:defRPr/>
              </a:pPr>
              <a:t>28/04/2020</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C43A4153-8E8B-4B71-B279-ADC1BD280911}"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6"/>
          <p:cNvSpPr/>
          <p:nvPr/>
        </p:nvSpPr>
        <p:spPr>
          <a:xfrm>
            <a:off x="777875"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7"/>
          <p:cNvSpPr/>
          <p:nvPr/>
        </p:nvSpPr>
        <p:spPr>
          <a:xfrm>
            <a:off x="777875" y="6172200"/>
            <a:ext cx="7543800" cy="26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762000" y="3276600"/>
            <a:ext cx="7543800" cy="1676400"/>
          </a:xfrm>
        </p:spPr>
        <p:txBody>
          <a:bodyPr/>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fld id="{1E18C49E-DF81-4EB7-B171-D7262F39DED8}" type="datetimeFigureOut">
              <a:rPr lang="en-GB"/>
              <a:pPr>
                <a:defRPr/>
              </a:pPr>
              <a:t>28/04/2020</a:t>
            </a:fld>
            <a:endParaRPr lang="en-GB"/>
          </a:p>
        </p:txBody>
      </p:sp>
      <p:sp>
        <p:nvSpPr>
          <p:cNvPr id="7" name="Footer Placeholder 4"/>
          <p:cNvSpPr>
            <a:spLocks noGrp="1"/>
          </p:cNvSpPr>
          <p:nvPr>
            <p:ph type="ftr" sz="quarter" idx="11"/>
          </p:nvPr>
        </p:nvSpPr>
        <p:spPr/>
        <p:txBody>
          <a:bodyPr/>
          <a:lstStyle>
            <a:lvl1pPr>
              <a:defRPr/>
            </a:lvl1pPr>
          </a:lstStyle>
          <a:p>
            <a:pPr>
              <a:defRPr/>
            </a:pPr>
            <a:endParaRPr lang="en-GB"/>
          </a:p>
        </p:txBody>
      </p:sp>
      <p:sp>
        <p:nvSpPr>
          <p:cNvPr id="8" name="Slide Number Placeholder 5"/>
          <p:cNvSpPr>
            <a:spLocks noGrp="1"/>
          </p:cNvSpPr>
          <p:nvPr>
            <p:ph type="sldNum" sz="quarter" idx="12"/>
          </p:nvPr>
        </p:nvSpPr>
        <p:spPr/>
        <p:txBody>
          <a:bodyPr/>
          <a:lstStyle>
            <a:lvl1pPr>
              <a:defRPr/>
            </a:lvl1pPr>
          </a:lstStyle>
          <a:p>
            <a:pPr>
              <a:defRPr/>
            </a:pPr>
            <a:fld id="{82F03DD4-E77A-42A7-94E7-DDFBCD096AEE}"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EF6C58B7-136A-49A9-BBAC-EAFA21209319}" type="datetimeFigureOut">
              <a:rPr lang="en-GB"/>
              <a:pPr>
                <a:defRPr/>
              </a:pPr>
              <a:t>28/04/2020</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2537A626-1D42-4663-BF8B-78A078665F0C}"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10"/>
          <p:cNvCxnSpPr/>
          <p:nvPr/>
        </p:nvCxnSpPr>
        <p:spPr>
          <a:xfrm>
            <a:off x="758825" y="1249363"/>
            <a:ext cx="3657600"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12"/>
          <p:cNvCxnSpPr/>
          <p:nvPr/>
        </p:nvCxnSpPr>
        <p:spPr>
          <a:xfrm>
            <a:off x="4645025" y="1249363"/>
            <a:ext cx="36576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8952" y="1329264"/>
            <a:ext cx="3657600" cy="30480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2" y="1329264"/>
            <a:ext cx="3657600" cy="30480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6"/>
          <p:cNvSpPr>
            <a:spLocks noGrp="1"/>
          </p:cNvSpPr>
          <p:nvPr>
            <p:ph type="dt" sz="half" idx="10"/>
          </p:nvPr>
        </p:nvSpPr>
        <p:spPr/>
        <p:txBody>
          <a:bodyPr/>
          <a:lstStyle>
            <a:lvl1pPr>
              <a:defRPr/>
            </a:lvl1pPr>
          </a:lstStyle>
          <a:p>
            <a:pPr>
              <a:defRPr/>
            </a:pPr>
            <a:fld id="{8D04A289-1393-4C14-A9E9-6C161CCCE2EE}" type="datetimeFigureOut">
              <a:rPr lang="en-GB"/>
              <a:pPr>
                <a:defRPr/>
              </a:pPr>
              <a:t>28/04/2020</a:t>
            </a:fld>
            <a:endParaRPr lang="en-GB"/>
          </a:p>
        </p:txBody>
      </p:sp>
      <p:sp>
        <p:nvSpPr>
          <p:cNvPr id="10" name="Footer Placeholder 7"/>
          <p:cNvSpPr>
            <a:spLocks noGrp="1"/>
          </p:cNvSpPr>
          <p:nvPr>
            <p:ph type="ftr" sz="quarter" idx="11"/>
          </p:nvPr>
        </p:nvSpPr>
        <p:spPr/>
        <p:txBody>
          <a:bodyPr/>
          <a:lstStyle>
            <a:lvl1pPr>
              <a:defRPr/>
            </a:lvl1pPr>
          </a:lstStyle>
          <a:p>
            <a:pPr>
              <a:defRPr/>
            </a:pPr>
            <a:endParaRPr lang="en-GB"/>
          </a:p>
        </p:txBody>
      </p:sp>
      <p:sp>
        <p:nvSpPr>
          <p:cNvPr id="11" name="Slide Number Placeholder 8"/>
          <p:cNvSpPr>
            <a:spLocks noGrp="1"/>
          </p:cNvSpPr>
          <p:nvPr>
            <p:ph type="sldNum" sz="quarter" idx="12"/>
          </p:nvPr>
        </p:nvSpPr>
        <p:spPr/>
        <p:txBody>
          <a:bodyPr/>
          <a:lstStyle>
            <a:lvl1pPr>
              <a:defRPr/>
            </a:lvl1pPr>
          </a:lstStyle>
          <a:p>
            <a:pPr>
              <a:defRPr/>
            </a:pPr>
            <a:fld id="{EB08C8E6-162C-4C48-8668-F184EC8D7105}"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AEAA6403-80E6-4953-90C6-14543518EE4E}" type="datetimeFigureOut">
              <a:rPr lang="en-GB"/>
              <a:pPr>
                <a:defRPr/>
              </a:pPr>
              <a:t>28/04/2020</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A662916B-4B0C-4C58-8700-556350856C3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4A683F9-0387-4520-B9A9-A9CE719A4554}" type="datetimeFigureOut">
              <a:rPr lang="en-GB"/>
              <a:pPr>
                <a:defRPr/>
              </a:pPr>
              <a:t>28/04/2020</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33D79A84-8542-4F3D-A1A6-5CADD81C0C4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9"/>
          <p:cNvCxnSpPr/>
          <p:nvPr/>
        </p:nvCxnSpPr>
        <p:spPr>
          <a:xfrm rot="5400000">
            <a:off x="1677194" y="2515394"/>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62000" y="4572000"/>
            <a:ext cx="6784848" cy="1600200"/>
          </a:xfrm>
        </p:spPr>
        <p:txBody>
          <a:bodyPr>
            <a:normAutofit/>
          </a:bodyPr>
          <a:lstStyle>
            <a:lvl1pPr algn="l">
              <a:defRPr sz="5400" b="0"/>
            </a:lvl1pPr>
          </a:lstStyle>
          <a:p>
            <a:r>
              <a:rPr lang="en-US"/>
              <a:t>Click to edit Master title style</a:t>
            </a:r>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a:lvl1pPr>
          </a:lstStyle>
          <a:p>
            <a:pPr>
              <a:defRPr/>
            </a:pPr>
            <a:fld id="{EF33E8FF-913B-4E45-B141-B93B5DBB0397}" type="datetimeFigureOut">
              <a:rPr lang="en-GB"/>
              <a:pPr>
                <a:defRPr/>
              </a:pPr>
              <a:t>28/04/2020</a:t>
            </a:fld>
            <a:endParaRPr lang="en-GB"/>
          </a:p>
        </p:txBody>
      </p:sp>
      <p:sp>
        <p:nvSpPr>
          <p:cNvPr id="7" name="Footer Placeholder 5"/>
          <p:cNvSpPr>
            <a:spLocks noGrp="1"/>
          </p:cNvSpPr>
          <p:nvPr>
            <p:ph type="ftr" sz="quarter" idx="11"/>
          </p:nvPr>
        </p:nvSpPr>
        <p:spPr/>
        <p:txBody>
          <a:bodyPr/>
          <a:lstStyle>
            <a:lvl1pPr>
              <a:defRPr/>
            </a:lvl1pPr>
          </a:lstStyle>
          <a:p>
            <a:pPr>
              <a:defRPr/>
            </a:pPr>
            <a:endParaRPr lang="en-GB"/>
          </a:p>
        </p:txBody>
      </p:sp>
      <p:sp>
        <p:nvSpPr>
          <p:cNvPr id="8" name="Slide Number Placeholder 6"/>
          <p:cNvSpPr>
            <a:spLocks noGrp="1"/>
          </p:cNvSpPr>
          <p:nvPr>
            <p:ph type="sldNum" sz="quarter" idx="12"/>
          </p:nvPr>
        </p:nvSpPr>
        <p:spPr/>
        <p:txBody>
          <a:bodyPr/>
          <a:lstStyle>
            <a:lvl1pPr>
              <a:defRPr/>
            </a:lvl1pPr>
          </a:lstStyle>
          <a:p>
            <a:pPr>
              <a:defRPr/>
            </a:pPr>
            <a:fld id="{D277048F-DD13-41B2-9967-F20780017F94}"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ormAutofit/>
          </a:bodyPr>
          <a:lstStyle>
            <a:lvl1pPr algn="l">
              <a:defRPr sz="5400" b="0"/>
            </a:lvl1pPr>
          </a:lstStyle>
          <a:p>
            <a:r>
              <a:rPr lang="en-US"/>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850392" y="3505200"/>
            <a:ext cx="7391400" cy="804862"/>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04A5627-6F3C-44B2-8AC5-BF8E8FF20B05}" type="datetimeFigureOut">
              <a:rPr lang="en-GB"/>
              <a:pPr>
                <a:defRPr/>
              </a:pPr>
              <a:t>28/04/2020</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0EA9BC23-61C9-42A0-BA4F-EB588F184D17}"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62000" y="4572000"/>
            <a:ext cx="6781800" cy="1600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762000" y="685800"/>
            <a:ext cx="7543800" cy="3886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248400" y="6208713"/>
            <a:ext cx="2133600" cy="365125"/>
          </a:xfrm>
          <a:prstGeom prst="rect">
            <a:avLst/>
          </a:prstGeom>
        </p:spPr>
        <p:txBody>
          <a:bodyPr vert="horz" lIns="91440" tIns="45720" rIns="91440" bIns="45720" rtlCol="0" anchor="ctr"/>
          <a:lstStyle>
            <a:lvl1pPr algn="r" fontAlgn="auto">
              <a:spcBef>
                <a:spcPts val="0"/>
              </a:spcBef>
              <a:spcAft>
                <a:spcPts val="0"/>
              </a:spcAft>
              <a:defRPr sz="1200" b="1">
                <a:solidFill>
                  <a:schemeClr val="tx2">
                    <a:lumMod val="90000"/>
                    <a:lumOff val="10000"/>
                  </a:schemeClr>
                </a:solidFill>
                <a:latin typeface="+mn-lt"/>
                <a:cs typeface="+mn-cs"/>
              </a:defRPr>
            </a:lvl1pPr>
          </a:lstStyle>
          <a:p>
            <a:pPr>
              <a:defRPr/>
            </a:pPr>
            <a:fld id="{6F1F2E36-E74E-4359-968E-4E98DBDA44FB}" type="datetimeFigureOut">
              <a:rPr lang="en-GB"/>
              <a:pPr>
                <a:defRPr/>
              </a:pPr>
              <a:t>28/04/2020</a:t>
            </a:fld>
            <a:endParaRPr lang="en-GB"/>
          </a:p>
        </p:txBody>
      </p:sp>
      <p:sp>
        <p:nvSpPr>
          <p:cNvPr id="5" name="Footer Placeholder 4"/>
          <p:cNvSpPr>
            <a:spLocks noGrp="1"/>
          </p:cNvSpPr>
          <p:nvPr>
            <p:ph type="ftr" sz="quarter" idx="3"/>
          </p:nvPr>
        </p:nvSpPr>
        <p:spPr>
          <a:xfrm>
            <a:off x="762000" y="6208713"/>
            <a:ext cx="4873625" cy="365125"/>
          </a:xfrm>
          <a:prstGeom prst="rect">
            <a:avLst/>
          </a:prstGeom>
        </p:spPr>
        <p:txBody>
          <a:bodyPr vert="horz" lIns="91440" tIns="45720" rIns="91440" bIns="45720" rtlCol="0" anchor="ctr"/>
          <a:lstStyle>
            <a:lvl1pPr algn="l" fontAlgn="auto">
              <a:spcBef>
                <a:spcPts val="0"/>
              </a:spcBef>
              <a:spcAft>
                <a:spcPts val="0"/>
              </a:spcAft>
              <a:defRPr sz="1200" b="1">
                <a:solidFill>
                  <a:schemeClr val="tx2">
                    <a:lumMod val="90000"/>
                    <a:lumOff val="10000"/>
                  </a:schemeClr>
                </a:solidFill>
                <a:latin typeface="+mn-lt"/>
                <a:cs typeface="+mn-cs"/>
              </a:defRPr>
            </a:lvl1pPr>
          </a:lstStyle>
          <a:p>
            <a:pPr>
              <a:defRPr/>
            </a:pPr>
            <a:endParaRPr lang="en-GB"/>
          </a:p>
        </p:txBody>
      </p:sp>
      <p:sp>
        <p:nvSpPr>
          <p:cNvPr id="6" name="Slide Number Placeholder 5"/>
          <p:cNvSpPr>
            <a:spLocks noGrp="1"/>
          </p:cNvSpPr>
          <p:nvPr>
            <p:ph type="sldNum" sz="quarter" idx="4"/>
          </p:nvPr>
        </p:nvSpPr>
        <p:spPr>
          <a:xfrm>
            <a:off x="7620000" y="5688013"/>
            <a:ext cx="762000" cy="365125"/>
          </a:xfrm>
          <a:prstGeom prst="rect">
            <a:avLst/>
          </a:prstGeom>
        </p:spPr>
        <p:txBody>
          <a:bodyPr vert="horz" lIns="91440" tIns="45720" rIns="91440" bIns="45720" rtlCol="0" anchor="ctr"/>
          <a:lstStyle>
            <a:lvl1pPr algn="r" fontAlgn="auto">
              <a:spcBef>
                <a:spcPts val="0"/>
              </a:spcBef>
              <a:spcAft>
                <a:spcPts val="0"/>
              </a:spcAft>
              <a:defRPr sz="2400">
                <a:solidFill>
                  <a:schemeClr val="tx1">
                    <a:lumMod val="85000"/>
                    <a:lumOff val="15000"/>
                  </a:schemeClr>
                </a:solidFill>
                <a:latin typeface="+mj-lt"/>
                <a:cs typeface="+mn-cs"/>
              </a:defRPr>
            </a:lvl1pPr>
          </a:lstStyle>
          <a:p>
            <a:pPr>
              <a:defRPr/>
            </a:pPr>
            <a:fld id="{815ADE63-78BD-4ADF-9F7F-2AFFF337C03D}" type="slidenum">
              <a:rPr lang="en-GB"/>
              <a:pPr>
                <a:defRPr/>
              </a:pPr>
              <a:t>‹#›</a:t>
            </a:fld>
            <a:endParaRPr lang="en-GB"/>
          </a:p>
        </p:txBody>
      </p:sp>
      <p:sp>
        <p:nvSpPr>
          <p:cNvPr id="8" name="Rectangle 7"/>
          <p:cNvSpPr/>
          <p:nvPr/>
        </p:nvSpPr>
        <p:spPr>
          <a:xfrm>
            <a:off x="777875"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p:nvSpPr>
        <p:spPr>
          <a:xfrm>
            <a:off x="777875" y="6172200"/>
            <a:ext cx="7543800" cy="269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726" r:id="rId1"/>
    <p:sldLayoutId id="2147483719" r:id="rId2"/>
    <p:sldLayoutId id="2147483727" r:id="rId3"/>
    <p:sldLayoutId id="2147483720" r:id="rId4"/>
    <p:sldLayoutId id="2147483728" r:id="rId5"/>
    <p:sldLayoutId id="2147483721" r:id="rId6"/>
    <p:sldLayoutId id="2147483722" r:id="rId7"/>
    <p:sldLayoutId id="2147483729" r:id="rId8"/>
    <p:sldLayoutId id="2147483723" r:id="rId9"/>
    <p:sldLayoutId id="2147483724" r:id="rId10"/>
    <p:sldLayoutId id="2147483725" r:id="rId11"/>
  </p:sldLayoutIdLst>
  <p:txStyles>
    <p:titleStyle>
      <a:lvl1pPr algn="l" rtl="0" eaLnBrk="0" fontAlgn="base" hangingPunct="0">
        <a:spcBef>
          <a:spcPct val="0"/>
        </a:spcBef>
        <a:spcAft>
          <a:spcPct val="0"/>
        </a:spcAft>
        <a:defRPr sz="5400" kern="1200">
          <a:solidFill>
            <a:srgbClr val="262626"/>
          </a:solidFill>
          <a:latin typeface="+mj-lt"/>
          <a:ea typeface="+mj-ea"/>
          <a:cs typeface="+mj-cs"/>
        </a:defRPr>
      </a:lvl1pPr>
      <a:lvl2pPr algn="l" rtl="0" eaLnBrk="0" fontAlgn="base" hangingPunct="0">
        <a:spcBef>
          <a:spcPct val="0"/>
        </a:spcBef>
        <a:spcAft>
          <a:spcPct val="0"/>
        </a:spcAft>
        <a:defRPr sz="5400">
          <a:solidFill>
            <a:srgbClr val="262626"/>
          </a:solidFill>
          <a:latin typeface="Arial" pitchFamily="34" charset="0"/>
        </a:defRPr>
      </a:lvl2pPr>
      <a:lvl3pPr algn="l" rtl="0" eaLnBrk="0" fontAlgn="base" hangingPunct="0">
        <a:spcBef>
          <a:spcPct val="0"/>
        </a:spcBef>
        <a:spcAft>
          <a:spcPct val="0"/>
        </a:spcAft>
        <a:defRPr sz="5400">
          <a:solidFill>
            <a:srgbClr val="262626"/>
          </a:solidFill>
          <a:latin typeface="Arial" pitchFamily="34" charset="0"/>
        </a:defRPr>
      </a:lvl3pPr>
      <a:lvl4pPr algn="l" rtl="0" eaLnBrk="0" fontAlgn="base" hangingPunct="0">
        <a:spcBef>
          <a:spcPct val="0"/>
        </a:spcBef>
        <a:spcAft>
          <a:spcPct val="0"/>
        </a:spcAft>
        <a:defRPr sz="5400">
          <a:solidFill>
            <a:srgbClr val="262626"/>
          </a:solidFill>
          <a:latin typeface="Arial" pitchFamily="34" charset="0"/>
        </a:defRPr>
      </a:lvl4pPr>
      <a:lvl5pPr algn="l" rtl="0" eaLnBrk="0" fontAlgn="base" hangingPunct="0">
        <a:spcBef>
          <a:spcPct val="0"/>
        </a:spcBef>
        <a:spcAft>
          <a:spcPct val="0"/>
        </a:spcAft>
        <a:defRPr sz="5400">
          <a:solidFill>
            <a:srgbClr val="262626"/>
          </a:solidFill>
          <a:latin typeface="Arial"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3050" indent="-273050" algn="l" rtl="0" eaLnBrk="0" fontAlgn="base" hangingPunct="0">
        <a:spcBef>
          <a:spcPct val="20000"/>
        </a:spcBef>
        <a:spcAft>
          <a:spcPct val="0"/>
        </a:spcAft>
        <a:buClr>
          <a:schemeClr val="accent1"/>
        </a:buClr>
        <a:buFont typeface="Arial" charset="0"/>
        <a:buChar char="•"/>
        <a:defRPr sz="2400" kern="1200">
          <a:solidFill>
            <a:schemeClr val="tx2"/>
          </a:solidFill>
          <a:latin typeface="+mn-lt"/>
          <a:ea typeface="+mn-ea"/>
          <a:cs typeface="+mn-cs"/>
        </a:defRPr>
      </a:lvl1pPr>
      <a:lvl2pPr marL="593725" indent="-273050" algn="l" rtl="0" eaLnBrk="0" fontAlgn="base" hangingPunct="0">
        <a:spcBef>
          <a:spcPct val="20000"/>
        </a:spcBef>
        <a:spcAft>
          <a:spcPct val="0"/>
        </a:spcAft>
        <a:buClr>
          <a:schemeClr val="accent1"/>
        </a:buClr>
        <a:buFont typeface="Arial" charset="0"/>
        <a:buChar char="•"/>
        <a:defRPr sz="2200" kern="1200">
          <a:solidFill>
            <a:schemeClr val="tx2"/>
          </a:solidFill>
          <a:latin typeface="+mn-lt"/>
          <a:ea typeface="+mn-ea"/>
          <a:cs typeface="+mn-cs"/>
        </a:defRPr>
      </a:lvl2pPr>
      <a:lvl3pPr marL="868363" indent="-228600" algn="l" rtl="0" eaLnBrk="0" fontAlgn="base" hangingPunct="0">
        <a:spcBef>
          <a:spcPct val="20000"/>
        </a:spcBef>
        <a:spcAft>
          <a:spcPct val="0"/>
        </a:spcAft>
        <a:buClr>
          <a:schemeClr val="accent1"/>
        </a:buClr>
        <a:buFont typeface="Arial" charset="0"/>
        <a:buChar char="•"/>
        <a:defRPr sz="2000" kern="1200">
          <a:solidFill>
            <a:schemeClr val="tx2"/>
          </a:solidFill>
          <a:latin typeface="+mn-lt"/>
          <a:ea typeface="+mn-ea"/>
          <a:cs typeface="+mn-cs"/>
        </a:defRPr>
      </a:lvl3pPr>
      <a:lvl4pPr marL="1143000" indent="-228600" algn="l" rtl="0" eaLnBrk="0" fontAlgn="base" hangingPunct="0">
        <a:spcBef>
          <a:spcPct val="20000"/>
        </a:spcBef>
        <a:spcAft>
          <a:spcPct val="0"/>
        </a:spcAft>
        <a:buClr>
          <a:schemeClr val="accent1"/>
        </a:buClr>
        <a:buFont typeface="Arial" charset="0"/>
        <a:buChar char="•"/>
        <a:defRPr kern="1200">
          <a:solidFill>
            <a:schemeClr val="tx2"/>
          </a:solidFill>
          <a:latin typeface="+mn-lt"/>
          <a:ea typeface="+mn-ea"/>
          <a:cs typeface="+mn-cs"/>
        </a:defRPr>
      </a:lvl4pPr>
      <a:lvl5pPr marL="1371600" indent="-228600" algn="l" rtl="0" eaLnBrk="0" fontAlgn="base" hangingPunct="0">
        <a:spcBef>
          <a:spcPct val="20000"/>
        </a:spcBef>
        <a:spcAft>
          <a:spcPct val="0"/>
        </a:spcAft>
        <a:buClr>
          <a:schemeClr val="accent1"/>
        </a:buClr>
        <a:buFont typeface="Arial" charset="0"/>
        <a:buChar char="•"/>
        <a:defRPr kern="120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mailto:david.kidner@southwales.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image" Target="../media/image1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ctrTitle"/>
          </p:nvPr>
        </p:nvSpPr>
        <p:spPr/>
        <p:txBody>
          <a:bodyPr/>
          <a:lstStyle/>
          <a:p>
            <a:pPr eaLnBrk="1" hangingPunct="1"/>
            <a:r>
              <a:rPr lang="en-GB" altLang="en-US" sz="4800" dirty="0">
                <a:solidFill>
                  <a:schemeClr val="bg1"/>
                </a:solidFill>
                <a:latin typeface="Arial Black" pitchFamily="34" charset="0"/>
              </a:rPr>
              <a:t>IS3S661</a:t>
            </a:r>
            <a:br>
              <a:rPr lang="en-GB" altLang="en-US" sz="4800" dirty="0">
                <a:solidFill>
                  <a:schemeClr val="bg1"/>
                </a:solidFill>
                <a:latin typeface="Arial Black" pitchFamily="34" charset="0"/>
              </a:rPr>
            </a:br>
            <a:r>
              <a:rPr lang="en-GB" altLang="en-US" sz="4800" dirty="0">
                <a:solidFill>
                  <a:schemeClr val="bg1"/>
                </a:solidFill>
                <a:latin typeface="Arial Black" pitchFamily="34" charset="0"/>
              </a:rPr>
              <a:t>Strategic IS Management </a:t>
            </a:r>
            <a:br>
              <a:rPr lang="en-GB" altLang="en-US" sz="4800" dirty="0"/>
            </a:br>
            <a:br>
              <a:rPr lang="en-GB" altLang="en-US" sz="4800" dirty="0"/>
            </a:br>
            <a:br>
              <a:rPr lang="en-GB" altLang="en-US" sz="4800" dirty="0"/>
            </a:br>
            <a:endParaRPr lang="en-GB" altLang="en-US" sz="4800" dirty="0"/>
          </a:p>
        </p:txBody>
      </p:sp>
      <p:sp>
        <p:nvSpPr>
          <p:cNvPr id="6147" name="Subtitle 2"/>
          <p:cNvSpPr>
            <a:spLocks noGrp="1"/>
          </p:cNvSpPr>
          <p:nvPr>
            <p:ph type="subTitle" idx="1"/>
          </p:nvPr>
        </p:nvSpPr>
        <p:spPr>
          <a:xfrm>
            <a:off x="762000" y="3573463"/>
            <a:ext cx="7842250" cy="2141537"/>
          </a:xfrm>
        </p:spPr>
        <p:txBody>
          <a:bodyPr>
            <a:normAutofit fontScale="92500"/>
          </a:bodyPr>
          <a:lstStyle/>
          <a:p>
            <a:pPr eaLnBrk="1" hangingPunct="1">
              <a:defRPr/>
            </a:pPr>
            <a:r>
              <a:rPr lang="en-GB" altLang="en-US" sz="3500" b="1" dirty="0">
                <a:solidFill>
                  <a:srgbClr val="C00000"/>
                </a:solidFill>
                <a:cs typeface="Arial" charset="0"/>
              </a:rPr>
              <a:t>Strategy Formulation: </a:t>
            </a:r>
          </a:p>
          <a:p>
            <a:pPr eaLnBrk="1" hangingPunct="1">
              <a:defRPr/>
            </a:pPr>
            <a:r>
              <a:rPr lang="en-GB" altLang="en-US" sz="3500" b="1" dirty="0">
                <a:solidFill>
                  <a:srgbClr val="C00000"/>
                </a:solidFill>
                <a:cs typeface="Arial" charset="0"/>
              </a:rPr>
              <a:t>Business Intelligence &amp; Demographics</a:t>
            </a:r>
          </a:p>
          <a:p>
            <a:pPr eaLnBrk="1" hangingPunct="1">
              <a:defRPr/>
            </a:pPr>
            <a:endParaRPr lang="en-GB" altLang="en-US" dirty="0">
              <a:cs typeface="Arial" charset="0"/>
            </a:endParaRPr>
          </a:p>
          <a:p>
            <a:pPr eaLnBrk="1" hangingPunct="1">
              <a:defRPr/>
            </a:pPr>
            <a:r>
              <a:rPr lang="en-GB" altLang="en-US" dirty="0">
                <a:cs typeface="Arial" charset="0"/>
              </a:rPr>
              <a:t>David </a:t>
            </a:r>
            <a:r>
              <a:rPr lang="en-GB" altLang="en-US" dirty="0" err="1">
                <a:cs typeface="Arial" charset="0"/>
              </a:rPr>
              <a:t>Kidner</a:t>
            </a:r>
            <a:r>
              <a:rPr lang="en-GB" altLang="en-US" dirty="0">
                <a:cs typeface="Arial" charset="0"/>
              </a:rPr>
              <a:t>  </a:t>
            </a:r>
            <a:r>
              <a:rPr lang="en-GB" altLang="en-US" sz="2000" dirty="0">
                <a:cs typeface="Arial" charset="0"/>
              </a:rPr>
              <a:t>(J302) </a:t>
            </a:r>
            <a:r>
              <a:rPr lang="en-GB" altLang="en-US" sz="2000" dirty="0">
                <a:cs typeface="Arial" charset="0"/>
                <a:hlinkClick r:id="rId2"/>
              </a:rPr>
              <a:t>david.kidner@southwales.ac.uk</a:t>
            </a:r>
            <a:endParaRPr lang="en-GB" altLang="en-US" sz="2000" dirty="0">
              <a:cs typeface="Arial" charset="0"/>
            </a:endParaRPr>
          </a:p>
          <a:p>
            <a:pPr eaLnBrk="1" hangingPunct="1">
              <a:defRPr/>
            </a:pPr>
            <a:endParaRPr lang="en-GB" altLang="en-US" sz="2000" dirty="0"/>
          </a:p>
        </p:txBody>
      </p:sp>
      <p:pic>
        <p:nvPicPr>
          <p:cNvPr id="6148" name="Picture 4" descr="USW logo Raspberry Screen.jpg"/>
          <p:cNvPicPr>
            <a:picLocks noChangeAspect="1"/>
          </p:cNvPicPr>
          <p:nvPr/>
        </p:nvPicPr>
        <p:blipFill>
          <a:blip r:embed="rId3" cstate="print"/>
          <a:srcRect/>
          <a:stretch>
            <a:fillRect/>
          </a:stretch>
        </p:blipFill>
        <p:spPr bwMode="auto">
          <a:xfrm>
            <a:off x="7164388" y="31750"/>
            <a:ext cx="1079500" cy="11049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02304" y="3068960"/>
            <a:ext cx="7331515" cy="1584176"/>
            <a:chOff x="902304" y="3068960"/>
            <a:chExt cx="7331515" cy="1584176"/>
          </a:xfrm>
        </p:grpSpPr>
        <p:sp>
          <p:nvSpPr>
            <p:cNvPr id="20" name="Rectangle 19"/>
            <p:cNvSpPr/>
            <p:nvPr/>
          </p:nvSpPr>
          <p:spPr>
            <a:xfrm>
              <a:off x="902304" y="3068960"/>
              <a:ext cx="7331515" cy="158417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5710571" y="3260883"/>
              <a:ext cx="2355132" cy="1200329"/>
            </a:xfrm>
            <a:prstGeom prst="rect">
              <a:avLst/>
            </a:prstGeom>
            <a:noFill/>
          </p:spPr>
          <p:txBody>
            <a:bodyPr wrap="none" rtlCol="0">
              <a:spAutoFit/>
            </a:bodyPr>
            <a:lstStyle/>
            <a:p>
              <a:pPr algn="ctr"/>
              <a:r>
                <a:rPr lang="en-GB" sz="2400" b="1" i="1" dirty="0"/>
                <a:t>Understanding</a:t>
              </a:r>
            </a:p>
            <a:p>
              <a:pPr algn="ctr"/>
              <a:r>
                <a:rPr lang="en-GB" sz="2400" b="1" i="1" dirty="0"/>
                <a:t>Customers:</a:t>
              </a:r>
            </a:p>
            <a:p>
              <a:pPr algn="ctr"/>
              <a:r>
                <a:rPr lang="en-GB" sz="2400" b="1" i="1" dirty="0"/>
                <a:t>Demographics</a:t>
              </a:r>
            </a:p>
          </p:txBody>
        </p:sp>
      </p:grpSp>
      <p:grpSp>
        <p:nvGrpSpPr>
          <p:cNvPr id="19" name="Group 18"/>
          <p:cNvGrpSpPr/>
          <p:nvPr/>
        </p:nvGrpSpPr>
        <p:grpSpPr>
          <a:xfrm>
            <a:off x="902304" y="4725144"/>
            <a:ext cx="7347166" cy="1152128"/>
            <a:chOff x="902304" y="4725144"/>
            <a:chExt cx="7347166" cy="1152128"/>
          </a:xfrm>
        </p:grpSpPr>
        <p:sp>
          <p:nvSpPr>
            <p:cNvPr id="17" name="Rectangle 16"/>
            <p:cNvSpPr/>
            <p:nvPr/>
          </p:nvSpPr>
          <p:spPr>
            <a:xfrm>
              <a:off x="902304" y="4725144"/>
              <a:ext cx="7347166" cy="115212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p:cNvSpPr txBox="1"/>
            <p:nvPr/>
          </p:nvSpPr>
          <p:spPr>
            <a:xfrm>
              <a:off x="5959838" y="4885709"/>
              <a:ext cx="1737207" cy="830997"/>
            </a:xfrm>
            <a:prstGeom prst="rect">
              <a:avLst/>
            </a:prstGeom>
            <a:noFill/>
          </p:spPr>
          <p:txBody>
            <a:bodyPr wrap="none" rtlCol="0">
              <a:spAutoFit/>
            </a:bodyPr>
            <a:lstStyle/>
            <a:p>
              <a:pPr algn="ctr"/>
              <a:r>
                <a:rPr lang="en-GB" sz="2400" b="1" i="1" dirty="0"/>
                <a:t>Marketing</a:t>
              </a:r>
            </a:p>
            <a:p>
              <a:pPr algn="ctr"/>
              <a:r>
                <a:rPr lang="en-GB" sz="2400" b="1" i="1" dirty="0"/>
                <a:t>Next Week</a:t>
              </a:r>
            </a:p>
          </p:txBody>
        </p:sp>
      </p:grpSp>
      <p:sp>
        <p:nvSpPr>
          <p:cNvPr id="3" name="Content Placeholder 2"/>
          <p:cNvSpPr>
            <a:spLocks noGrp="1"/>
          </p:cNvSpPr>
          <p:nvPr>
            <p:ph idx="1"/>
          </p:nvPr>
        </p:nvSpPr>
        <p:spPr>
          <a:xfrm>
            <a:off x="755576" y="2132856"/>
            <a:ext cx="7776864" cy="3886200"/>
          </a:xfrm>
        </p:spPr>
        <p:txBody>
          <a:bodyPr/>
          <a:lstStyle/>
          <a:p>
            <a:pPr eaLnBrk="1" hangingPunct="1">
              <a:lnSpc>
                <a:spcPct val="90000"/>
              </a:lnSpc>
            </a:pPr>
            <a:r>
              <a:rPr lang="en-GB" altLang="en-US" dirty="0"/>
              <a:t>Having analysed our organisation’s abilities and the external forces, we now need to answer these important questions:</a:t>
            </a:r>
          </a:p>
          <a:p>
            <a:pPr lvl="1" eaLnBrk="1" hangingPunct="1">
              <a:lnSpc>
                <a:spcPct val="150000"/>
              </a:lnSpc>
            </a:pPr>
            <a:r>
              <a:rPr lang="en-GB" altLang="en-US" dirty="0"/>
              <a:t>What will you sell?</a:t>
            </a:r>
          </a:p>
          <a:p>
            <a:pPr lvl="1" eaLnBrk="1" hangingPunct="1">
              <a:lnSpc>
                <a:spcPct val="150000"/>
              </a:lnSpc>
            </a:pPr>
            <a:r>
              <a:rPr lang="en-GB" altLang="en-US" dirty="0"/>
              <a:t>Who will you sell it to?</a:t>
            </a:r>
          </a:p>
          <a:p>
            <a:pPr lvl="1" eaLnBrk="1" hangingPunct="1">
              <a:lnSpc>
                <a:spcPct val="150000"/>
              </a:lnSpc>
            </a:pPr>
            <a:r>
              <a:rPr lang="en-GB" altLang="en-US" dirty="0"/>
              <a:t>What will you charge?</a:t>
            </a:r>
          </a:p>
          <a:p>
            <a:pPr lvl="1" eaLnBrk="1" hangingPunct="1">
              <a:lnSpc>
                <a:spcPct val="150000"/>
              </a:lnSpc>
            </a:pPr>
            <a:r>
              <a:rPr lang="en-GB" altLang="en-US" dirty="0"/>
              <a:t>How will you promote it?</a:t>
            </a:r>
          </a:p>
          <a:p>
            <a:pPr lvl="1" eaLnBrk="1" hangingPunct="1">
              <a:lnSpc>
                <a:spcPct val="150000"/>
              </a:lnSpc>
            </a:pPr>
            <a:r>
              <a:rPr lang="en-GB" altLang="en-US" dirty="0"/>
              <a:t>How will you sell it?</a:t>
            </a:r>
          </a:p>
          <a:p>
            <a:endParaRPr lang="en-GB" dirty="0"/>
          </a:p>
        </p:txBody>
      </p:sp>
      <p:sp>
        <p:nvSpPr>
          <p:cNvPr id="4" name="Title 1"/>
          <p:cNvSpPr>
            <a:spLocks noGrp="1"/>
          </p:cNvSpPr>
          <p:nvPr>
            <p:ph type="title"/>
          </p:nvPr>
        </p:nvSpPr>
        <p:spPr>
          <a:xfrm>
            <a:off x="755650" y="620713"/>
            <a:ext cx="6781800" cy="877887"/>
          </a:xfrm>
        </p:spPr>
        <p:txBody>
          <a:bodyPr/>
          <a:lstStyle/>
          <a:p>
            <a:pPr eaLnBrk="1" hangingPunct="1"/>
            <a:r>
              <a:rPr lang="en-GB" altLang="en-US" dirty="0"/>
              <a:t>Strategy Formulation</a:t>
            </a:r>
          </a:p>
        </p:txBody>
      </p:sp>
      <p:grpSp>
        <p:nvGrpSpPr>
          <p:cNvPr id="5" name="Group 14"/>
          <p:cNvGrpSpPr>
            <a:grpSpLocks/>
          </p:cNvGrpSpPr>
          <p:nvPr/>
        </p:nvGrpSpPr>
        <p:grpSpPr bwMode="auto">
          <a:xfrm>
            <a:off x="7451725" y="635000"/>
            <a:ext cx="908050" cy="696913"/>
            <a:chOff x="3935" y="1824"/>
            <a:chExt cx="620" cy="439"/>
          </a:xfrm>
        </p:grpSpPr>
        <p:sp>
          <p:nvSpPr>
            <p:cNvPr id="6" name="Freeform 15"/>
            <p:cNvSpPr>
              <a:spLocks/>
            </p:cNvSpPr>
            <p:nvPr/>
          </p:nvSpPr>
          <p:spPr bwMode="auto">
            <a:xfrm rot="-5400000">
              <a:off x="4199" y="1962"/>
              <a:ext cx="312" cy="289"/>
            </a:xfrm>
            <a:custGeom>
              <a:avLst/>
              <a:gdLst>
                <a:gd name="T0" fmla="*/ 0 w 4233"/>
                <a:gd name="T1" fmla="*/ 0 h 1700"/>
                <a:gd name="T2" fmla="*/ 0 w 4233"/>
                <a:gd name="T3" fmla="*/ 0 h 1700"/>
                <a:gd name="T4" fmla="*/ 0 w 4233"/>
                <a:gd name="T5" fmla="*/ 0 h 1700"/>
                <a:gd name="T6" fmla="*/ 0 w 4233"/>
                <a:gd name="T7" fmla="*/ 0 h 1700"/>
                <a:gd name="T8" fmla="*/ 0 w 4233"/>
                <a:gd name="T9" fmla="*/ 0 h 1700"/>
                <a:gd name="T10" fmla="*/ 0 w 4233"/>
                <a:gd name="T11" fmla="*/ 0 h 1700"/>
                <a:gd name="T12" fmla="*/ 0 w 4233"/>
                <a:gd name="T13" fmla="*/ 0 h 1700"/>
                <a:gd name="T14" fmla="*/ 0 w 4233"/>
                <a:gd name="T15" fmla="*/ 0 h 1700"/>
                <a:gd name="T16" fmla="*/ 0 w 4233"/>
                <a:gd name="T17" fmla="*/ 0 h 1700"/>
                <a:gd name="T18" fmla="*/ 0 w 4233"/>
                <a:gd name="T19" fmla="*/ 0 h 1700"/>
                <a:gd name="T20" fmla="*/ 0 w 4233"/>
                <a:gd name="T21" fmla="*/ 0 h 1700"/>
                <a:gd name="T22" fmla="*/ 0 w 4233"/>
                <a:gd name="T23" fmla="*/ 0 h 1700"/>
                <a:gd name="T24" fmla="*/ 0 w 4233"/>
                <a:gd name="T25" fmla="*/ 0 h 1700"/>
                <a:gd name="T26" fmla="*/ 0 w 4233"/>
                <a:gd name="T27" fmla="*/ 0 h 1700"/>
                <a:gd name="T28" fmla="*/ 0 w 4233"/>
                <a:gd name="T29" fmla="*/ 0 h 1700"/>
                <a:gd name="T30" fmla="*/ 0 w 4233"/>
                <a:gd name="T31" fmla="*/ 0 h 1700"/>
                <a:gd name="T32" fmla="*/ 0 w 4233"/>
                <a:gd name="T33" fmla="*/ 0 h 1700"/>
                <a:gd name="T34" fmla="*/ 0 w 4233"/>
                <a:gd name="T35" fmla="*/ 0 h 1700"/>
                <a:gd name="T36" fmla="*/ 0 w 4233"/>
                <a:gd name="T37" fmla="*/ 0 h 1700"/>
                <a:gd name="T38" fmla="*/ 0 w 4233"/>
                <a:gd name="T39" fmla="*/ 0 h 1700"/>
                <a:gd name="T40" fmla="*/ 0 w 4233"/>
                <a:gd name="T41" fmla="*/ 0 h 1700"/>
                <a:gd name="T42" fmla="*/ 0 w 4233"/>
                <a:gd name="T43" fmla="*/ 0 h 1700"/>
                <a:gd name="T44" fmla="*/ 0 w 4233"/>
                <a:gd name="T45" fmla="*/ 0 h 1700"/>
                <a:gd name="T46" fmla="*/ 0 w 4233"/>
                <a:gd name="T47" fmla="*/ 0 h 1700"/>
                <a:gd name="T48" fmla="*/ 0 w 4233"/>
                <a:gd name="T49" fmla="*/ 0 h 1700"/>
                <a:gd name="T50" fmla="*/ 0 w 4233"/>
                <a:gd name="T51" fmla="*/ 0 h 1700"/>
                <a:gd name="T52" fmla="*/ 0 w 4233"/>
                <a:gd name="T53" fmla="*/ 0 h 1700"/>
                <a:gd name="T54" fmla="*/ 0 w 4233"/>
                <a:gd name="T55" fmla="*/ 0 h 1700"/>
                <a:gd name="T56" fmla="*/ 0 w 4233"/>
                <a:gd name="T57" fmla="*/ 0 h 1700"/>
                <a:gd name="T58" fmla="*/ 0 w 4233"/>
                <a:gd name="T59" fmla="*/ 0 h 1700"/>
                <a:gd name="T60" fmla="*/ 0 w 4233"/>
                <a:gd name="T61" fmla="*/ 0 h 1700"/>
                <a:gd name="T62" fmla="*/ 0 w 4233"/>
                <a:gd name="T63" fmla="*/ 0 h 1700"/>
                <a:gd name="T64" fmla="*/ 0 w 4233"/>
                <a:gd name="T65" fmla="*/ 0 h 1700"/>
                <a:gd name="T66" fmla="*/ 0 w 4233"/>
                <a:gd name="T67" fmla="*/ 0 h 1700"/>
                <a:gd name="T68" fmla="*/ 0 w 4233"/>
                <a:gd name="T69" fmla="*/ 0 h 1700"/>
                <a:gd name="T70" fmla="*/ 0 w 4233"/>
                <a:gd name="T71" fmla="*/ 0 h 1700"/>
                <a:gd name="T72" fmla="*/ 0 w 4233"/>
                <a:gd name="T73" fmla="*/ 0 h 1700"/>
                <a:gd name="T74" fmla="*/ 0 w 4233"/>
                <a:gd name="T75" fmla="*/ 0 h 1700"/>
                <a:gd name="T76" fmla="*/ 0 w 4233"/>
                <a:gd name="T77" fmla="*/ 0 h 1700"/>
                <a:gd name="T78" fmla="*/ 0 w 4233"/>
                <a:gd name="T79" fmla="*/ 0 h 17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33"/>
                <a:gd name="T121" fmla="*/ 0 h 1700"/>
                <a:gd name="T122" fmla="*/ 4233 w 4233"/>
                <a:gd name="T123" fmla="*/ 1700 h 170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33" h="1700">
                  <a:moveTo>
                    <a:pt x="0" y="0"/>
                  </a:moveTo>
                  <a:lnTo>
                    <a:pt x="176" y="0"/>
                  </a:lnTo>
                  <a:lnTo>
                    <a:pt x="327" y="4"/>
                  </a:lnTo>
                  <a:lnTo>
                    <a:pt x="493" y="11"/>
                  </a:lnTo>
                  <a:lnTo>
                    <a:pt x="661" y="17"/>
                  </a:lnTo>
                  <a:lnTo>
                    <a:pt x="845" y="29"/>
                  </a:lnTo>
                  <a:lnTo>
                    <a:pt x="1022" y="45"/>
                  </a:lnTo>
                  <a:lnTo>
                    <a:pt x="1179" y="57"/>
                  </a:lnTo>
                  <a:lnTo>
                    <a:pt x="1355" y="75"/>
                  </a:lnTo>
                  <a:lnTo>
                    <a:pt x="1513" y="95"/>
                  </a:lnTo>
                  <a:lnTo>
                    <a:pt x="1659" y="113"/>
                  </a:lnTo>
                  <a:lnTo>
                    <a:pt x="1828" y="138"/>
                  </a:lnTo>
                  <a:lnTo>
                    <a:pt x="2031" y="176"/>
                  </a:lnTo>
                  <a:lnTo>
                    <a:pt x="2207" y="208"/>
                  </a:lnTo>
                  <a:lnTo>
                    <a:pt x="2403" y="252"/>
                  </a:lnTo>
                  <a:lnTo>
                    <a:pt x="2606" y="302"/>
                  </a:lnTo>
                  <a:lnTo>
                    <a:pt x="2795" y="352"/>
                  </a:lnTo>
                  <a:lnTo>
                    <a:pt x="2946" y="403"/>
                  </a:lnTo>
                  <a:lnTo>
                    <a:pt x="3136" y="466"/>
                  </a:lnTo>
                  <a:lnTo>
                    <a:pt x="3293" y="529"/>
                  </a:lnTo>
                  <a:lnTo>
                    <a:pt x="3432" y="585"/>
                  </a:lnTo>
                  <a:lnTo>
                    <a:pt x="3545" y="648"/>
                  </a:lnTo>
                  <a:lnTo>
                    <a:pt x="3658" y="705"/>
                  </a:lnTo>
                  <a:lnTo>
                    <a:pt x="3748" y="761"/>
                  </a:lnTo>
                  <a:lnTo>
                    <a:pt x="3823" y="811"/>
                  </a:lnTo>
                  <a:lnTo>
                    <a:pt x="3906" y="876"/>
                  </a:lnTo>
                  <a:lnTo>
                    <a:pt x="3987" y="939"/>
                  </a:lnTo>
                  <a:lnTo>
                    <a:pt x="4050" y="1001"/>
                  </a:lnTo>
                  <a:lnTo>
                    <a:pt x="4140" y="1120"/>
                  </a:lnTo>
                  <a:lnTo>
                    <a:pt x="4196" y="1223"/>
                  </a:lnTo>
                  <a:lnTo>
                    <a:pt x="4208" y="1266"/>
                  </a:lnTo>
                  <a:lnTo>
                    <a:pt x="4233" y="1353"/>
                  </a:lnTo>
                  <a:lnTo>
                    <a:pt x="4233" y="1423"/>
                  </a:lnTo>
                  <a:lnTo>
                    <a:pt x="4233" y="1700"/>
                  </a:lnTo>
                  <a:lnTo>
                    <a:pt x="4057" y="1567"/>
                  </a:lnTo>
                  <a:lnTo>
                    <a:pt x="3211" y="957"/>
                  </a:lnTo>
                  <a:lnTo>
                    <a:pt x="1986" y="635"/>
                  </a:lnTo>
                  <a:lnTo>
                    <a:pt x="722" y="466"/>
                  </a:lnTo>
                  <a:lnTo>
                    <a:pt x="0" y="428"/>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 name="Rectangle 16"/>
            <p:cNvSpPr>
              <a:spLocks noChangeArrowheads="1"/>
            </p:cNvSpPr>
            <p:nvPr/>
          </p:nvSpPr>
          <p:spPr bwMode="auto">
            <a:xfrm rot="-5400000">
              <a:off x="4416" y="1947"/>
              <a:ext cx="106" cy="59"/>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en-US" sz="2400">
                <a:solidFill>
                  <a:schemeClr val="tx2"/>
                </a:solidFill>
                <a:latin typeface="Tahoma" pitchFamily="34" charset="0"/>
              </a:endParaRPr>
            </a:p>
          </p:txBody>
        </p:sp>
        <p:sp>
          <p:nvSpPr>
            <p:cNvPr id="8" name="Freeform 17"/>
            <p:cNvSpPr>
              <a:spLocks/>
            </p:cNvSpPr>
            <p:nvPr/>
          </p:nvSpPr>
          <p:spPr bwMode="auto">
            <a:xfrm rot="-5400000">
              <a:off x="4474" y="1949"/>
              <a:ext cx="106" cy="57"/>
            </a:xfrm>
            <a:custGeom>
              <a:avLst/>
              <a:gdLst>
                <a:gd name="T0" fmla="*/ 0 w 1438"/>
                <a:gd name="T1" fmla="*/ 0 h 332"/>
                <a:gd name="T2" fmla="*/ 0 w 1438"/>
                <a:gd name="T3" fmla="*/ 0 h 332"/>
                <a:gd name="T4" fmla="*/ 0 w 1438"/>
                <a:gd name="T5" fmla="*/ 0 h 332"/>
                <a:gd name="T6" fmla="*/ 0 w 1438"/>
                <a:gd name="T7" fmla="*/ 0 h 332"/>
                <a:gd name="T8" fmla="*/ 0 60000 65536"/>
                <a:gd name="T9" fmla="*/ 0 60000 65536"/>
                <a:gd name="T10" fmla="*/ 0 60000 65536"/>
                <a:gd name="T11" fmla="*/ 0 60000 65536"/>
                <a:gd name="T12" fmla="*/ 0 w 1438"/>
                <a:gd name="T13" fmla="*/ 0 h 332"/>
                <a:gd name="T14" fmla="*/ 1438 w 1438"/>
                <a:gd name="T15" fmla="*/ 332 h 332"/>
              </a:gdLst>
              <a:ahLst/>
              <a:cxnLst>
                <a:cxn ang="T8">
                  <a:pos x="T0" y="T1"/>
                </a:cxn>
                <a:cxn ang="T9">
                  <a:pos x="T2" y="T3"/>
                </a:cxn>
                <a:cxn ang="T10">
                  <a:pos x="T4" y="T5"/>
                </a:cxn>
                <a:cxn ang="T11">
                  <a:pos x="T6" y="T7"/>
                </a:cxn>
              </a:cxnLst>
              <a:rect l="T12" t="T13" r="T14" b="T15"/>
              <a:pathLst>
                <a:path w="1438" h="332">
                  <a:moveTo>
                    <a:pt x="0" y="0"/>
                  </a:moveTo>
                  <a:lnTo>
                    <a:pt x="1438" y="0"/>
                  </a:lnTo>
                  <a:lnTo>
                    <a:pt x="719" y="332"/>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 name="Freeform 18"/>
            <p:cNvSpPr>
              <a:spLocks/>
            </p:cNvSpPr>
            <p:nvPr/>
          </p:nvSpPr>
          <p:spPr bwMode="auto">
            <a:xfrm rot="-5400000">
              <a:off x="4231" y="1996"/>
              <a:ext cx="312" cy="222"/>
            </a:xfrm>
            <a:custGeom>
              <a:avLst/>
              <a:gdLst>
                <a:gd name="T0" fmla="*/ 0 w 4229"/>
                <a:gd name="T1" fmla="*/ 0 h 1308"/>
                <a:gd name="T2" fmla="*/ 0 w 4229"/>
                <a:gd name="T3" fmla="*/ 0 h 1308"/>
                <a:gd name="T4" fmla="*/ 0 w 4229"/>
                <a:gd name="T5" fmla="*/ 0 h 1308"/>
                <a:gd name="T6" fmla="*/ 0 w 4229"/>
                <a:gd name="T7" fmla="*/ 0 h 1308"/>
                <a:gd name="T8" fmla="*/ 0 w 4229"/>
                <a:gd name="T9" fmla="*/ 0 h 1308"/>
                <a:gd name="T10" fmla="*/ 0 w 4229"/>
                <a:gd name="T11" fmla="*/ 0 h 1308"/>
                <a:gd name="T12" fmla="*/ 0 w 4229"/>
                <a:gd name="T13" fmla="*/ 0 h 1308"/>
                <a:gd name="T14" fmla="*/ 0 w 4229"/>
                <a:gd name="T15" fmla="*/ 0 h 1308"/>
                <a:gd name="T16" fmla="*/ 0 w 4229"/>
                <a:gd name="T17" fmla="*/ 0 h 1308"/>
                <a:gd name="T18" fmla="*/ 0 w 4229"/>
                <a:gd name="T19" fmla="*/ 0 h 1308"/>
                <a:gd name="T20" fmla="*/ 0 w 4229"/>
                <a:gd name="T21" fmla="*/ 0 h 1308"/>
                <a:gd name="T22" fmla="*/ 0 w 4229"/>
                <a:gd name="T23" fmla="*/ 0 h 1308"/>
                <a:gd name="T24" fmla="*/ 0 w 4229"/>
                <a:gd name="T25" fmla="*/ 0 h 1308"/>
                <a:gd name="T26" fmla="*/ 0 w 4229"/>
                <a:gd name="T27" fmla="*/ 0 h 1308"/>
                <a:gd name="T28" fmla="*/ 0 w 4229"/>
                <a:gd name="T29" fmla="*/ 0 h 1308"/>
                <a:gd name="T30" fmla="*/ 0 w 4229"/>
                <a:gd name="T31" fmla="*/ 0 h 1308"/>
                <a:gd name="T32" fmla="*/ 0 w 4229"/>
                <a:gd name="T33" fmla="*/ 0 h 1308"/>
                <a:gd name="T34" fmla="*/ 0 w 4229"/>
                <a:gd name="T35" fmla="*/ 0 h 1308"/>
                <a:gd name="T36" fmla="*/ 0 w 4229"/>
                <a:gd name="T37" fmla="*/ 0 h 1308"/>
                <a:gd name="T38" fmla="*/ 0 w 4229"/>
                <a:gd name="T39" fmla="*/ 0 h 1308"/>
                <a:gd name="T40" fmla="*/ 0 w 4229"/>
                <a:gd name="T41" fmla="*/ 0 h 1308"/>
                <a:gd name="T42" fmla="*/ 0 w 4229"/>
                <a:gd name="T43" fmla="*/ 0 h 1308"/>
                <a:gd name="T44" fmla="*/ 0 w 4229"/>
                <a:gd name="T45" fmla="*/ 0 h 1308"/>
                <a:gd name="T46" fmla="*/ 0 w 4229"/>
                <a:gd name="T47" fmla="*/ 0 h 1308"/>
                <a:gd name="T48" fmla="*/ 0 w 4229"/>
                <a:gd name="T49" fmla="*/ 0 h 1308"/>
                <a:gd name="T50" fmla="*/ 0 w 4229"/>
                <a:gd name="T51" fmla="*/ 0 h 1308"/>
                <a:gd name="T52" fmla="*/ 0 w 4229"/>
                <a:gd name="T53" fmla="*/ 0 h 1308"/>
                <a:gd name="T54" fmla="*/ 0 w 4229"/>
                <a:gd name="T55" fmla="*/ 0 h 1308"/>
                <a:gd name="T56" fmla="*/ 0 w 4229"/>
                <a:gd name="T57" fmla="*/ 0 h 1308"/>
                <a:gd name="T58" fmla="*/ 0 w 4229"/>
                <a:gd name="T59" fmla="*/ 0 h 1308"/>
                <a:gd name="T60" fmla="*/ 0 w 4229"/>
                <a:gd name="T61" fmla="*/ 0 h 1308"/>
                <a:gd name="T62" fmla="*/ 0 w 4229"/>
                <a:gd name="T63" fmla="*/ 0 h 1308"/>
                <a:gd name="T64" fmla="*/ 0 w 4229"/>
                <a:gd name="T65" fmla="*/ 0 h 1308"/>
                <a:gd name="T66" fmla="*/ 0 w 4229"/>
                <a:gd name="T67" fmla="*/ 0 h 1308"/>
                <a:gd name="T68" fmla="*/ 0 w 4229"/>
                <a:gd name="T69" fmla="*/ 0 h 1308"/>
                <a:gd name="T70" fmla="*/ 0 w 4229"/>
                <a:gd name="T71" fmla="*/ 0 h 1308"/>
                <a:gd name="T72" fmla="*/ 0 w 4229"/>
                <a:gd name="T73" fmla="*/ 0 h 1308"/>
                <a:gd name="T74" fmla="*/ 0 w 4229"/>
                <a:gd name="T75" fmla="*/ 0 h 1308"/>
                <a:gd name="T76" fmla="*/ 0 w 4229"/>
                <a:gd name="T77" fmla="*/ 0 h 1308"/>
                <a:gd name="T78" fmla="*/ 0 w 4229"/>
                <a:gd name="T79" fmla="*/ 0 h 13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29"/>
                <a:gd name="T121" fmla="*/ 0 h 1308"/>
                <a:gd name="T122" fmla="*/ 4229 w 4229"/>
                <a:gd name="T123" fmla="*/ 1308 h 130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29" h="1308">
                  <a:moveTo>
                    <a:pt x="0" y="207"/>
                  </a:moveTo>
                  <a:lnTo>
                    <a:pt x="110" y="207"/>
                  </a:lnTo>
                  <a:lnTo>
                    <a:pt x="250" y="208"/>
                  </a:lnTo>
                  <a:lnTo>
                    <a:pt x="363" y="211"/>
                  </a:lnTo>
                  <a:lnTo>
                    <a:pt x="477" y="215"/>
                  </a:lnTo>
                  <a:lnTo>
                    <a:pt x="603" y="221"/>
                  </a:lnTo>
                  <a:lnTo>
                    <a:pt x="717" y="228"/>
                  </a:lnTo>
                  <a:lnTo>
                    <a:pt x="847" y="236"/>
                  </a:lnTo>
                  <a:lnTo>
                    <a:pt x="952" y="245"/>
                  </a:lnTo>
                  <a:lnTo>
                    <a:pt x="1085" y="257"/>
                  </a:lnTo>
                  <a:lnTo>
                    <a:pt x="1214" y="271"/>
                  </a:lnTo>
                  <a:lnTo>
                    <a:pt x="1353" y="287"/>
                  </a:lnTo>
                  <a:lnTo>
                    <a:pt x="1469" y="303"/>
                  </a:lnTo>
                  <a:lnTo>
                    <a:pt x="1576" y="317"/>
                  </a:lnTo>
                  <a:lnTo>
                    <a:pt x="1698" y="336"/>
                  </a:lnTo>
                  <a:lnTo>
                    <a:pt x="1876" y="366"/>
                  </a:lnTo>
                  <a:lnTo>
                    <a:pt x="2037" y="400"/>
                  </a:lnTo>
                  <a:lnTo>
                    <a:pt x="2231" y="445"/>
                  </a:lnTo>
                  <a:lnTo>
                    <a:pt x="2357" y="478"/>
                  </a:lnTo>
                  <a:lnTo>
                    <a:pt x="2440" y="502"/>
                  </a:lnTo>
                  <a:lnTo>
                    <a:pt x="2598" y="550"/>
                  </a:lnTo>
                  <a:lnTo>
                    <a:pt x="2746" y="603"/>
                  </a:lnTo>
                  <a:lnTo>
                    <a:pt x="2857" y="645"/>
                  </a:lnTo>
                  <a:lnTo>
                    <a:pt x="2941" y="680"/>
                  </a:lnTo>
                  <a:lnTo>
                    <a:pt x="3033" y="725"/>
                  </a:lnTo>
                  <a:lnTo>
                    <a:pt x="3111" y="767"/>
                  </a:lnTo>
                  <a:lnTo>
                    <a:pt x="3177" y="804"/>
                  </a:lnTo>
                  <a:lnTo>
                    <a:pt x="3251" y="853"/>
                  </a:lnTo>
                  <a:lnTo>
                    <a:pt x="3315" y="899"/>
                  </a:lnTo>
                  <a:lnTo>
                    <a:pt x="3370" y="946"/>
                  </a:lnTo>
                  <a:lnTo>
                    <a:pt x="3419" y="988"/>
                  </a:lnTo>
                  <a:lnTo>
                    <a:pt x="3457" y="1030"/>
                  </a:lnTo>
                  <a:lnTo>
                    <a:pt x="3486" y="1067"/>
                  </a:lnTo>
                  <a:lnTo>
                    <a:pt x="3511" y="1109"/>
                  </a:lnTo>
                  <a:lnTo>
                    <a:pt x="3532" y="1147"/>
                  </a:lnTo>
                  <a:lnTo>
                    <a:pt x="3545" y="1181"/>
                  </a:lnTo>
                  <a:lnTo>
                    <a:pt x="3560" y="1225"/>
                  </a:lnTo>
                  <a:lnTo>
                    <a:pt x="3566" y="1266"/>
                  </a:lnTo>
                  <a:lnTo>
                    <a:pt x="3569" y="1308"/>
                  </a:lnTo>
                  <a:lnTo>
                    <a:pt x="4229" y="1308"/>
                  </a:lnTo>
                  <a:lnTo>
                    <a:pt x="4224" y="1241"/>
                  </a:lnTo>
                  <a:lnTo>
                    <a:pt x="4211" y="1184"/>
                  </a:lnTo>
                  <a:lnTo>
                    <a:pt x="4194" y="1135"/>
                  </a:lnTo>
                  <a:lnTo>
                    <a:pt x="4173" y="1095"/>
                  </a:lnTo>
                  <a:lnTo>
                    <a:pt x="4149" y="1053"/>
                  </a:lnTo>
                  <a:lnTo>
                    <a:pt x="4116" y="1007"/>
                  </a:lnTo>
                  <a:lnTo>
                    <a:pt x="4086" y="971"/>
                  </a:lnTo>
                  <a:lnTo>
                    <a:pt x="4037" y="920"/>
                  </a:lnTo>
                  <a:lnTo>
                    <a:pt x="3990" y="876"/>
                  </a:lnTo>
                  <a:lnTo>
                    <a:pt x="3939" y="832"/>
                  </a:lnTo>
                  <a:lnTo>
                    <a:pt x="3879" y="788"/>
                  </a:lnTo>
                  <a:lnTo>
                    <a:pt x="3828" y="751"/>
                  </a:lnTo>
                  <a:lnTo>
                    <a:pt x="3741" y="699"/>
                  </a:lnTo>
                  <a:lnTo>
                    <a:pt x="3657" y="650"/>
                  </a:lnTo>
                  <a:lnTo>
                    <a:pt x="3531" y="590"/>
                  </a:lnTo>
                  <a:lnTo>
                    <a:pt x="3406" y="536"/>
                  </a:lnTo>
                  <a:lnTo>
                    <a:pt x="3281" y="485"/>
                  </a:lnTo>
                  <a:lnTo>
                    <a:pt x="3167" y="443"/>
                  </a:lnTo>
                  <a:lnTo>
                    <a:pt x="3008" y="390"/>
                  </a:lnTo>
                  <a:lnTo>
                    <a:pt x="2824" y="336"/>
                  </a:lnTo>
                  <a:lnTo>
                    <a:pt x="2641" y="291"/>
                  </a:lnTo>
                  <a:lnTo>
                    <a:pt x="2475" y="253"/>
                  </a:lnTo>
                  <a:lnTo>
                    <a:pt x="2361" y="228"/>
                  </a:lnTo>
                  <a:lnTo>
                    <a:pt x="2220" y="199"/>
                  </a:lnTo>
                  <a:lnTo>
                    <a:pt x="2118" y="179"/>
                  </a:lnTo>
                  <a:lnTo>
                    <a:pt x="2002" y="161"/>
                  </a:lnTo>
                  <a:lnTo>
                    <a:pt x="1884" y="141"/>
                  </a:lnTo>
                  <a:lnTo>
                    <a:pt x="1769" y="124"/>
                  </a:lnTo>
                  <a:lnTo>
                    <a:pt x="1618" y="103"/>
                  </a:lnTo>
                  <a:lnTo>
                    <a:pt x="1485" y="89"/>
                  </a:lnTo>
                  <a:lnTo>
                    <a:pt x="1343" y="73"/>
                  </a:lnTo>
                  <a:lnTo>
                    <a:pt x="1172" y="56"/>
                  </a:lnTo>
                  <a:lnTo>
                    <a:pt x="1001" y="40"/>
                  </a:lnTo>
                  <a:lnTo>
                    <a:pt x="864" y="32"/>
                  </a:lnTo>
                  <a:lnTo>
                    <a:pt x="706" y="21"/>
                  </a:lnTo>
                  <a:lnTo>
                    <a:pt x="540" y="15"/>
                  </a:lnTo>
                  <a:lnTo>
                    <a:pt x="314" y="7"/>
                  </a:lnTo>
                  <a:lnTo>
                    <a:pt x="110" y="4"/>
                  </a:lnTo>
                  <a:lnTo>
                    <a:pt x="0" y="0"/>
                  </a:lnTo>
                  <a:lnTo>
                    <a:pt x="0" y="20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 name="Freeform 19"/>
            <p:cNvSpPr>
              <a:spLocks/>
            </p:cNvSpPr>
            <p:nvPr/>
          </p:nvSpPr>
          <p:spPr bwMode="auto">
            <a:xfrm rot="-5400000">
              <a:off x="3980" y="1962"/>
              <a:ext cx="312" cy="289"/>
            </a:xfrm>
            <a:custGeom>
              <a:avLst/>
              <a:gdLst>
                <a:gd name="T0" fmla="*/ 0 w 4235"/>
                <a:gd name="T1" fmla="*/ 0 h 1700"/>
                <a:gd name="T2" fmla="*/ 0 w 4235"/>
                <a:gd name="T3" fmla="*/ 0 h 1700"/>
                <a:gd name="T4" fmla="*/ 0 w 4235"/>
                <a:gd name="T5" fmla="*/ 0 h 1700"/>
                <a:gd name="T6" fmla="*/ 0 w 4235"/>
                <a:gd name="T7" fmla="*/ 0 h 1700"/>
                <a:gd name="T8" fmla="*/ 0 w 4235"/>
                <a:gd name="T9" fmla="*/ 0 h 1700"/>
                <a:gd name="T10" fmla="*/ 0 w 4235"/>
                <a:gd name="T11" fmla="*/ 0 h 1700"/>
                <a:gd name="T12" fmla="*/ 0 w 4235"/>
                <a:gd name="T13" fmla="*/ 0 h 1700"/>
                <a:gd name="T14" fmla="*/ 0 w 4235"/>
                <a:gd name="T15" fmla="*/ 0 h 1700"/>
                <a:gd name="T16" fmla="*/ 0 w 4235"/>
                <a:gd name="T17" fmla="*/ 0 h 1700"/>
                <a:gd name="T18" fmla="*/ 0 w 4235"/>
                <a:gd name="T19" fmla="*/ 0 h 1700"/>
                <a:gd name="T20" fmla="*/ 0 w 4235"/>
                <a:gd name="T21" fmla="*/ 0 h 1700"/>
                <a:gd name="T22" fmla="*/ 0 w 4235"/>
                <a:gd name="T23" fmla="*/ 0 h 1700"/>
                <a:gd name="T24" fmla="*/ 0 w 4235"/>
                <a:gd name="T25" fmla="*/ 0 h 1700"/>
                <a:gd name="T26" fmla="*/ 0 w 4235"/>
                <a:gd name="T27" fmla="*/ 0 h 1700"/>
                <a:gd name="T28" fmla="*/ 0 w 4235"/>
                <a:gd name="T29" fmla="*/ 0 h 1700"/>
                <a:gd name="T30" fmla="*/ 0 w 4235"/>
                <a:gd name="T31" fmla="*/ 0 h 1700"/>
                <a:gd name="T32" fmla="*/ 0 w 4235"/>
                <a:gd name="T33" fmla="*/ 0 h 1700"/>
                <a:gd name="T34" fmla="*/ 0 w 4235"/>
                <a:gd name="T35" fmla="*/ 0 h 1700"/>
                <a:gd name="T36" fmla="*/ 0 w 4235"/>
                <a:gd name="T37" fmla="*/ 0 h 1700"/>
                <a:gd name="T38" fmla="*/ 0 w 4235"/>
                <a:gd name="T39" fmla="*/ 0 h 1700"/>
                <a:gd name="T40" fmla="*/ 0 w 4235"/>
                <a:gd name="T41" fmla="*/ 0 h 1700"/>
                <a:gd name="T42" fmla="*/ 0 w 4235"/>
                <a:gd name="T43" fmla="*/ 0 h 1700"/>
                <a:gd name="T44" fmla="*/ 0 w 4235"/>
                <a:gd name="T45" fmla="*/ 0 h 1700"/>
                <a:gd name="T46" fmla="*/ 0 w 4235"/>
                <a:gd name="T47" fmla="*/ 0 h 1700"/>
                <a:gd name="T48" fmla="*/ 0 w 4235"/>
                <a:gd name="T49" fmla="*/ 0 h 1700"/>
                <a:gd name="T50" fmla="*/ 0 w 4235"/>
                <a:gd name="T51" fmla="*/ 0 h 1700"/>
                <a:gd name="T52" fmla="*/ 0 w 4235"/>
                <a:gd name="T53" fmla="*/ 0 h 1700"/>
                <a:gd name="T54" fmla="*/ 0 w 4235"/>
                <a:gd name="T55" fmla="*/ 0 h 1700"/>
                <a:gd name="T56" fmla="*/ 0 w 4235"/>
                <a:gd name="T57" fmla="*/ 0 h 1700"/>
                <a:gd name="T58" fmla="*/ 0 w 4235"/>
                <a:gd name="T59" fmla="*/ 0 h 1700"/>
                <a:gd name="T60" fmla="*/ 0 w 4235"/>
                <a:gd name="T61" fmla="*/ 0 h 1700"/>
                <a:gd name="T62" fmla="*/ 0 w 4235"/>
                <a:gd name="T63" fmla="*/ 0 h 1700"/>
                <a:gd name="T64" fmla="*/ 0 w 4235"/>
                <a:gd name="T65" fmla="*/ 0 h 1700"/>
                <a:gd name="T66" fmla="*/ 0 w 4235"/>
                <a:gd name="T67" fmla="*/ 0 h 1700"/>
                <a:gd name="T68" fmla="*/ 0 w 4235"/>
                <a:gd name="T69" fmla="*/ 0 h 1700"/>
                <a:gd name="T70" fmla="*/ 0 w 4235"/>
                <a:gd name="T71" fmla="*/ 0 h 1700"/>
                <a:gd name="T72" fmla="*/ 0 w 4235"/>
                <a:gd name="T73" fmla="*/ 0 h 1700"/>
                <a:gd name="T74" fmla="*/ 0 w 4235"/>
                <a:gd name="T75" fmla="*/ 0 h 1700"/>
                <a:gd name="T76" fmla="*/ 0 w 4235"/>
                <a:gd name="T77" fmla="*/ 0 h 1700"/>
                <a:gd name="T78" fmla="*/ 0 w 4235"/>
                <a:gd name="T79" fmla="*/ 0 h 17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35"/>
                <a:gd name="T121" fmla="*/ 0 h 1700"/>
                <a:gd name="T122" fmla="*/ 4235 w 4235"/>
                <a:gd name="T123" fmla="*/ 1700 h 170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35" h="1700">
                  <a:moveTo>
                    <a:pt x="0" y="1700"/>
                  </a:moveTo>
                  <a:lnTo>
                    <a:pt x="176" y="1700"/>
                  </a:lnTo>
                  <a:lnTo>
                    <a:pt x="329" y="1696"/>
                  </a:lnTo>
                  <a:lnTo>
                    <a:pt x="495" y="1689"/>
                  </a:lnTo>
                  <a:lnTo>
                    <a:pt x="663" y="1683"/>
                  </a:lnTo>
                  <a:lnTo>
                    <a:pt x="846" y="1671"/>
                  </a:lnTo>
                  <a:lnTo>
                    <a:pt x="1023" y="1655"/>
                  </a:lnTo>
                  <a:lnTo>
                    <a:pt x="1179" y="1643"/>
                  </a:lnTo>
                  <a:lnTo>
                    <a:pt x="1356" y="1625"/>
                  </a:lnTo>
                  <a:lnTo>
                    <a:pt x="1514" y="1605"/>
                  </a:lnTo>
                  <a:lnTo>
                    <a:pt x="1659" y="1587"/>
                  </a:lnTo>
                  <a:lnTo>
                    <a:pt x="1830" y="1562"/>
                  </a:lnTo>
                  <a:lnTo>
                    <a:pt x="2031" y="1524"/>
                  </a:lnTo>
                  <a:lnTo>
                    <a:pt x="2209" y="1492"/>
                  </a:lnTo>
                  <a:lnTo>
                    <a:pt x="2405" y="1448"/>
                  </a:lnTo>
                  <a:lnTo>
                    <a:pt x="2606" y="1398"/>
                  </a:lnTo>
                  <a:lnTo>
                    <a:pt x="2797" y="1347"/>
                  </a:lnTo>
                  <a:lnTo>
                    <a:pt x="2948" y="1297"/>
                  </a:lnTo>
                  <a:lnTo>
                    <a:pt x="3137" y="1234"/>
                  </a:lnTo>
                  <a:lnTo>
                    <a:pt x="3293" y="1171"/>
                  </a:lnTo>
                  <a:lnTo>
                    <a:pt x="3432" y="1115"/>
                  </a:lnTo>
                  <a:lnTo>
                    <a:pt x="3547" y="1052"/>
                  </a:lnTo>
                  <a:lnTo>
                    <a:pt x="3660" y="995"/>
                  </a:lnTo>
                  <a:lnTo>
                    <a:pt x="3748" y="939"/>
                  </a:lnTo>
                  <a:lnTo>
                    <a:pt x="3824" y="889"/>
                  </a:lnTo>
                  <a:lnTo>
                    <a:pt x="3906" y="824"/>
                  </a:lnTo>
                  <a:lnTo>
                    <a:pt x="3989" y="761"/>
                  </a:lnTo>
                  <a:lnTo>
                    <a:pt x="4052" y="698"/>
                  </a:lnTo>
                  <a:lnTo>
                    <a:pt x="4140" y="579"/>
                  </a:lnTo>
                  <a:lnTo>
                    <a:pt x="4197" y="477"/>
                  </a:lnTo>
                  <a:lnTo>
                    <a:pt x="4210" y="434"/>
                  </a:lnTo>
                  <a:lnTo>
                    <a:pt x="4235" y="347"/>
                  </a:lnTo>
                  <a:lnTo>
                    <a:pt x="4235" y="277"/>
                  </a:lnTo>
                  <a:lnTo>
                    <a:pt x="4235" y="0"/>
                  </a:lnTo>
                  <a:lnTo>
                    <a:pt x="4057" y="133"/>
                  </a:lnTo>
                  <a:lnTo>
                    <a:pt x="3212" y="743"/>
                  </a:lnTo>
                  <a:lnTo>
                    <a:pt x="1988" y="1065"/>
                  </a:lnTo>
                  <a:lnTo>
                    <a:pt x="722" y="1234"/>
                  </a:lnTo>
                  <a:lnTo>
                    <a:pt x="0" y="1272"/>
                  </a:lnTo>
                  <a:lnTo>
                    <a:pt x="0" y="170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 name="Rectangle 20"/>
            <p:cNvSpPr>
              <a:spLocks noChangeArrowheads="1"/>
            </p:cNvSpPr>
            <p:nvPr/>
          </p:nvSpPr>
          <p:spPr bwMode="auto">
            <a:xfrm rot="-5400000">
              <a:off x="3969" y="1947"/>
              <a:ext cx="105" cy="59"/>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en-US" sz="2400">
                <a:solidFill>
                  <a:schemeClr val="tx2"/>
                </a:solidFill>
                <a:latin typeface="Tahoma" pitchFamily="34" charset="0"/>
              </a:endParaRPr>
            </a:p>
          </p:txBody>
        </p:sp>
        <p:sp>
          <p:nvSpPr>
            <p:cNvPr id="12" name="Freeform 21"/>
            <p:cNvSpPr>
              <a:spLocks/>
            </p:cNvSpPr>
            <p:nvPr/>
          </p:nvSpPr>
          <p:spPr bwMode="auto">
            <a:xfrm rot="-5400000">
              <a:off x="3911" y="1949"/>
              <a:ext cx="106" cy="57"/>
            </a:xfrm>
            <a:custGeom>
              <a:avLst/>
              <a:gdLst>
                <a:gd name="T0" fmla="*/ 0 w 1437"/>
                <a:gd name="T1" fmla="*/ 0 h 332"/>
                <a:gd name="T2" fmla="*/ 0 w 1437"/>
                <a:gd name="T3" fmla="*/ 0 h 332"/>
                <a:gd name="T4" fmla="*/ 0 w 1437"/>
                <a:gd name="T5" fmla="*/ 0 h 332"/>
                <a:gd name="T6" fmla="*/ 0 w 1437"/>
                <a:gd name="T7" fmla="*/ 0 h 332"/>
                <a:gd name="T8" fmla="*/ 0 60000 65536"/>
                <a:gd name="T9" fmla="*/ 0 60000 65536"/>
                <a:gd name="T10" fmla="*/ 0 60000 65536"/>
                <a:gd name="T11" fmla="*/ 0 60000 65536"/>
                <a:gd name="T12" fmla="*/ 0 w 1437"/>
                <a:gd name="T13" fmla="*/ 0 h 332"/>
                <a:gd name="T14" fmla="*/ 1437 w 1437"/>
                <a:gd name="T15" fmla="*/ 332 h 332"/>
              </a:gdLst>
              <a:ahLst/>
              <a:cxnLst>
                <a:cxn ang="T8">
                  <a:pos x="T0" y="T1"/>
                </a:cxn>
                <a:cxn ang="T9">
                  <a:pos x="T2" y="T3"/>
                </a:cxn>
                <a:cxn ang="T10">
                  <a:pos x="T4" y="T5"/>
                </a:cxn>
                <a:cxn ang="T11">
                  <a:pos x="T6" y="T7"/>
                </a:cxn>
              </a:cxnLst>
              <a:rect l="T12" t="T13" r="T14" b="T15"/>
              <a:pathLst>
                <a:path w="1437" h="332">
                  <a:moveTo>
                    <a:pt x="0" y="332"/>
                  </a:moveTo>
                  <a:lnTo>
                    <a:pt x="1437" y="332"/>
                  </a:lnTo>
                  <a:lnTo>
                    <a:pt x="718" y="0"/>
                  </a:lnTo>
                  <a:lnTo>
                    <a:pt x="0" y="33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 name="Freeform 22"/>
            <p:cNvSpPr>
              <a:spLocks/>
            </p:cNvSpPr>
            <p:nvPr/>
          </p:nvSpPr>
          <p:spPr bwMode="auto">
            <a:xfrm rot="-5400000">
              <a:off x="3947" y="1996"/>
              <a:ext cx="311" cy="222"/>
            </a:xfrm>
            <a:custGeom>
              <a:avLst/>
              <a:gdLst>
                <a:gd name="T0" fmla="*/ 0 w 4231"/>
                <a:gd name="T1" fmla="*/ 0 h 1308"/>
                <a:gd name="T2" fmla="*/ 0 w 4231"/>
                <a:gd name="T3" fmla="*/ 0 h 1308"/>
                <a:gd name="T4" fmla="*/ 0 w 4231"/>
                <a:gd name="T5" fmla="*/ 0 h 1308"/>
                <a:gd name="T6" fmla="*/ 0 w 4231"/>
                <a:gd name="T7" fmla="*/ 0 h 1308"/>
                <a:gd name="T8" fmla="*/ 0 w 4231"/>
                <a:gd name="T9" fmla="*/ 0 h 1308"/>
                <a:gd name="T10" fmla="*/ 0 w 4231"/>
                <a:gd name="T11" fmla="*/ 0 h 1308"/>
                <a:gd name="T12" fmla="*/ 0 w 4231"/>
                <a:gd name="T13" fmla="*/ 0 h 1308"/>
                <a:gd name="T14" fmla="*/ 0 w 4231"/>
                <a:gd name="T15" fmla="*/ 0 h 1308"/>
                <a:gd name="T16" fmla="*/ 0 w 4231"/>
                <a:gd name="T17" fmla="*/ 0 h 1308"/>
                <a:gd name="T18" fmla="*/ 0 w 4231"/>
                <a:gd name="T19" fmla="*/ 0 h 1308"/>
                <a:gd name="T20" fmla="*/ 0 w 4231"/>
                <a:gd name="T21" fmla="*/ 0 h 1308"/>
                <a:gd name="T22" fmla="*/ 0 w 4231"/>
                <a:gd name="T23" fmla="*/ 0 h 1308"/>
                <a:gd name="T24" fmla="*/ 0 w 4231"/>
                <a:gd name="T25" fmla="*/ 0 h 1308"/>
                <a:gd name="T26" fmla="*/ 0 w 4231"/>
                <a:gd name="T27" fmla="*/ 0 h 1308"/>
                <a:gd name="T28" fmla="*/ 0 w 4231"/>
                <a:gd name="T29" fmla="*/ 0 h 1308"/>
                <a:gd name="T30" fmla="*/ 0 w 4231"/>
                <a:gd name="T31" fmla="*/ 0 h 1308"/>
                <a:gd name="T32" fmla="*/ 0 w 4231"/>
                <a:gd name="T33" fmla="*/ 0 h 1308"/>
                <a:gd name="T34" fmla="*/ 0 w 4231"/>
                <a:gd name="T35" fmla="*/ 0 h 1308"/>
                <a:gd name="T36" fmla="*/ 0 w 4231"/>
                <a:gd name="T37" fmla="*/ 0 h 1308"/>
                <a:gd name="T38" fmla="*/ 0 w 4231"/>
                <a:gd name="T39" fmla="*/ 0 h 1308"/>
                <a:gd name="T40" fmla="*/ 0 w 4231"/>
                <a:gd name="T41" fmla="*/ 0 h 1308"/>
                <a:gd name="T42" fmla="*/ 0 w 4231"/>
                <a:gd name="T43" fmla="*/ 0 h 1308"/>
                <a:gd name="T44" fmla="*/ 0 w 4231"/>
                <a:gd name="T45" fmla="*/ 0 h 1308"/>
                <a:gd name="T46" fmla="*/ 0 w 4231"/>
                <a:gd name="T47" fmla="*/ 0 h 1308"/>
                <a:gd name="T48" fmla="*/ 0 w 4231"/>
                <a:gd name="T49" fmla="*/ 0 h 1308"/>
                <a:gd name="T50" fmla="*/ 0 w 4231"/>
                <a:gd name="T51" fmla="*/ 0 h 1308"/>
                <a:gd name="T52" fmla="*/ 0 w 4231"/>
                <a:gd name="T53" fmla="*/ 0 h 1308"/>
                <a:gd name="T54" fmla="*/ 0 w 4231"/>
                <a:gd name="T55" fmla="*/ 0 h 1308"/>
                <a:gd name="T56" fmla="*/ 0 w 4231"/>
                <a:gd name="T57" fmla="*/ 0 h 1308"/>
                <a:gd name="T58" fmla="*/ 0 w 4231"/>
                <a:gd name="T59" fmla="*/ 0 h 1308"/>
                <a:gd name="T60" fmla="*/ 0 w 4231"/>
                <a:gd name="T61" fmla="*/ 0 h 1308"/>
                <a:gd name="T62" fmla="*/ 0 w 4231"/>
                <a:gd name="T63" fmla="*/ 0 h 1308"/>
                <a:gd name="T64" fmla="*/ 0 w 4231"/>
                <a:gd name="T65" fmla="*/ 0 h 1308"/>
                <a:gd name="T66" fmla="*/ 0 w 4231"/>
                <a:gd name="T67" fmla="*/ 0 h 1308"/>
                <a:gd name="T68" fmla="*/ 0 w 4231"/>
                <a:gd name="T69" fmla="*/ 0 h 1308"/>
                <a:gd name="T70" fmla="*/ 0 w 4231"/>
                <a:gd name="T71" fmla="*/ 0 h 1308"/>
                <a:gd name="T72" fmla="*/ 0 w 4231"/>
                <a:gd name="T73" fmla="*/ 0 h 1308"/>
                <a:gd name="T74" fmla="*/ 0 w 4231"/>
                <a:gd name="T75" fmla="*/ 0 h 1308"/>
                <a:gd name="T76" fmla="*/ 0 w 4231"/>
                <a:gd name="T77" fmla="*/ 0 h 1308"/>
                <a:gd name="T78" fmla="*/ 0 w 4231"/>
                <a:gd name="T79" fmla="*/ 0 h 13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31"/>
                <a:gd name="T121" fmla="*/ 0 h 1308"/>
                <a:gd name="T122" fmla="*/ 4231 w 4231"/>
                <a:gd name="T123" fmla="*/ 1308 h 130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31" h="1308">
                  <a:moveTo>
                    <a:pt x="3" y="1104"/>
                  </a:moveTo>
                  <a:lnTo>
                    <a:pt x="112" y="1101"/>
                  </a:lnTo>
                  <a:lnTo>
                    <a:pt x="250" y="1099"/>
                  </a:lnTo>
                  <a:lnTo>
                    <a:pt x="364" y="1097"/>
                  </a:lnTo>
                  <a:lnTo>
                    <a:pt x="478" y="1092"/>
                  </a:lnTo>
                  <a:lnTo>
                    <a:pt x="604" y="1087"/>
                  </a:lnTo>
                  <a:lnTo>
                    <a:pt x="718" y="1080"/>
                  </a:lnTo>
                  <a:lnTo>
                    <a:pt x="848" y="1071"/>
                  </a:lnTo>
                  <a:lnTo>
                    <a:pt x="954" y="1063"/>
                  </a:lnTo>
                  <a:lnTo>
                    <a:pt x="1087" y="1050"/>
                  </a:lnTo>
                  <a:lnTo>
                    <a:pt x="1216" y="1036"/>
                  </a:lnTo>
                  <a:lnTo>
                    <a:pt x="1354" y="1021"/>
                  </a:lnTo>
                  <a:lnTo>
                    <a:pt x="1470" y="1004"/>
                  </a:lnTo>
                  <a:lnTo>
                    <a:pt x="1577" y="990"/>
                  </a:lnTo>
                  <a:lnTo>
                    <a:pt x="1700" y="972"/>
                  </a:lnTo>
                  <a:lnTo>
                    <a:pt x="1876" y="941"/>
                  </a:lnTo>
                  <a:lnTo>
                    <a:pt x="2038" y="908"/>
                  </a:lnTo>
                  <a:lnTo>
                    <a:pt x="2231" y="863"/>
                  </a:lnTo>
                  <a:lnTo>
                    <a:pt x="2359" y="829"/>
                  </a:lnTo>
                  <a:lnTo>
                    <a:pt x="2440" y="806"/>
                  </a:lnTo>
                  <a:lnTo>
                    <a:pt x="2598" y="758"/>
                  </a:lnTo>
                  <a:lnTo>
                    <a:pt x="2748" y="705"/>
                  </a:lnTo>
                  <a:lnTo>
                    <a:pt x="2857" y="663"/>
                  </a:lnTo>
                  <a:lnTo>
                    <a:pt x="2941" y="628"/>
                  </a:lnTo>
                  <a:lnTo>
                    <a:pt x="3034" y="583"/>
                  </a:lnTo>
                  <a:lnTo>
                    <a:pt x="3111" y="541"/>
                  </a:lnTo>
                  <a:lnTo>
                    <a:pt x="3177" y="503"/>
                  </a:lnTo>
                  <a:lnTo>
                    <a:pt x="3251" y="454"/>
                  </a:lnTo>
                  <a:lnTo>
                    <a:pt x="3317" y="408"/>
                  </a:lnTo>
                  <a:lnTo>
                    <a:pt x="3372" y="362"/>
                  </a:lnTo>
                  <a:lnTo>
                    <a:pt x="3419" y="320"/>
                  </a:lnTo>
                  <a:lnTo>
                    <a:pt x="3458" y="278"/>
                  </a:lnTo>
                  <a:lnTo>
                    <a:pt x="3488" y="240"/>
                  </a:lnTo>
                  <a:lnTo>
                    <a:pt x="3513" y="198"/>
                  </a:lnTo>
                  <a:lnTo>
                    <a:pt x="3534" y="161"/>
                  </a:lnTo>
                  <a:lnTo>
                    <a:pt x="3547" y="127"/>
                  </a:lnTo>
                  <a:lnTo>
                    <a:pt x="3561" y="82"/>
                  </a:lnTo>
                  <a:lnTo>
                    <a:pt x="3568" y="42"/>
                  </a:lnTo>
                  <a:lnTo>
                    <a:pt x="3569" y="0"/>
                  </a:lnTo>
                  <a:lnTo>
                    <a:pt x="4231" y="0"/>
                  </a:lnTo>
                  <a:lnTo>
                    <a:pt x="4224" y="67"/>
                  </a:lnTo>
                  <a:lnTo>
                    <a:pt x="4211" y="124"/>
                  </a:lnTo>
                  <a:lnTo>
                    <a:pt x="4194" y="173"/>
                  </a:lnTo>
                  <a:lnTo>
                    <a:pt x="4173" y="212"/>
                  </a:lnTo>
                  <a:lnTo>
                    <a:pt x="4151" y="254"/>
                  </a:lnTo>
                  <a:lnTo>
                    <a:pt x="4116" y="301"/>
                  </a:lnTo>
                  <a:lnTo>
                    <a:pt x="4087" y="337"/>
                  </a:lnTo>
                  <a:lnTo>
                    <a:pt x="4039" y="387"/>
                  </a:lnTo>
                  <a:lnTo>
                    <a:pt x="3990" y="432"/>
                  </a:lnTo>
                  <a:lnTo>
                    <a:pt x="3940" y="475"/>
                  </a:lnTo>
                  <a:lnTo>
                    <a:pt x="3881" y="520"/>
                  </a:lnTo>
                  <a:lnTo>
                    <a:pt x="3828" y="557"/>
                  </a:lnTo>
                  <a:lnTo>
                    <a:pt x="3742" y="608"/>
                  </a:lnTo>
                  <a:lnTo>
                    <a:pt x="3657" y="657"/>
                  </a:lnTo>
                  <a:lnTo>
                    <a:pt x="3531" y="718"/>
                  </a:lnTo>
                  <a:lnTo>
                    <a:pt x="3407" y="772"/>
                  </a:lnTo>
                  <a:lnTo>
                    <a:pt x="3281" y="822"/>
                  </a:lnTo>
                  <a:lnTo>
                    <a:pt x="3169" y="864"/>
                  </a:lnTo>
                  <a:lnTo>
                    <a:pt x="3009" y="918"/>
                  </a:lnTo>
                  <a:lnTo>
                    <a:pt x="2826" y="972"/>
                  </a:lnTo>
                  <a:lnTo>
                    <a:pt x="2643" y="1017"/>
                  </a:lnTo>
                  <a:lnTo>
                    <a:pt x="2476" y="1055"/>
                  </a:lnTo>
                  <a:lnTo>
                    <a:pt x="2363" y="1080"/>
                  </a:lnTo>
                  <a:lnTo>
                    <a:pt x="2222" y="1109"/>
                  </a:lnTo>
                  <a:lnTo>
                    <a:pt x="2118" y="1129"/>
                  </a:lnTo>
                  <a:lnTo>
                    <a:pt x="2002" y="1147"/>
                  </a:lnTo>
                  <a:lnTo>
                    <a:pt x="1884" y="1167"/>
                  </a:lnTo>
                  <a:lnTo>
                    <a:pt x="1771" y="1183"/>
                  </a:lnTo>
                  <a:lnTo>
                    <a:pt x="1620" y="1204"/>
                  </a:lnTo>
                  <a:lnTo>
                    <a:pt x="1487" y="1218"/>
                  </a:lnTo>
                  <a:lnTo>
                    <a:pt x="1343" y="1235"/>
                  </a:lnTo>
                  <a:lnTo>
                    <a:pt x="1174" y="1252"/>
                  </a:lnTo>
                  <a:lnTo>
                    <a:pt x="1002" y="1267"/>
                  </a:lnTo>
                  <a:lnTo>
                    <a:pt x="864" y="1276"/>
                  </a:lnTo>
                  <a:lnTo>
                    <a:pt x="708" y="1287"/>
                  </a:lnTo>
                  <a:lnTo>
                    <a:pt x="541" y="1293"/>
                  </a:lnTo>
                  <a:lnTo>
                    <a:pt x="316" y="1301"/>
                  </a:lnTo>
                  <a:lnTo>
                    <a:pt x="112" y="1304"/>
                  </a:lnTo>
                  <a:lnTo>
                    <a:pt x="0" y="1308"/>
                  </a:lnTo>
                  <a:lnTo>
                    <a:pt x="3" y="110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nvGrpSpPr>
            <p:cNvPr id="14" name="Group 23"/>
            <p:cNvGrpSpPr>
              <a:grpSpLocks/>
            </p:cNvGrpSpPr>
            <p:nvPr/>
          </p:nvGrpSpPr>
          <p:grpSpPr bwMode="auto">
            <a:xfrm>
              <a:off x="4116" y="1824"/>
              <a:ext cx="259" cy="439"/>
              <a:chOff x="4116" y="1824"/>
              <a:chExt cx="259" cy="439"/>
            </a:xfrm>
          </p:grpSpPr>
          <p:sp>
            <p:nvSpPr>
              <p:cNvPr id="15" name="Freeform 24"/>
              <p:cNvSpPr>
                <a:spLocks/>
              </p:cNvSpPr>
              <p:nvPr/>
            </p:nvSpPr>
            <p:spPr bwMode="auto">
              <a:xfrm rot="-5400000">
                <a:off x="4238" y="1747"/>
                <a:ext cx="14" cy="258"/>
              </a:xfrm>
              <a:custGeom>
                <a:avLst/>
                <a:gdLst>
                  <a:gd name="T0" fmla="*/ 0 w 200"/>
                  <a:gd name="T1" fmla="*/ 0 h 1511"/>
                  <a:gd name="T2" fmla="*/ 0 w 200"/>
                  <a:gd name="T3" fmla="*/ 0 h 1511"/>
                  <a:gd name="T4" fmla="*/ 0 w 200"/>
                  <a:gd name="T5" fmla="*/ 0 h 1511"/>
                  <a:gd name="T6" fmla="*/ 0 w 200"/>
                  <a:gd name="T7" fmla="*/ 0 h 1511"/>
                  <a:gd name="T8" fmla="*/ 0 w 200"/>
                  <a:gd name="T9" fmla="*/ 0 h 1511"/>
                  <a:gd name="T10" fmla="*/ 0 60000 65536"/>
                  <a:gd name="T11" fmla="*/ 0 60000 65536"/>
                  <a:gd name="T12" fmla="*/ 0 60000 65536"/>
                  <a:gd name="T13" fmla="*/ 0 60000 65536"/>
                  <a:gd name="T14" fmla="*/ 0 60000 65536"/>
                  <a:gd name="T15" fmla="*/ 0 w 200"/>
                  <a:gd name="T16" fmla="*/ 0 h 1511"/>
                  <a:gd name="T17" fmla="*/ 200 w 200"/>
                  <a:gd name="T18" fmla="*/ 1511 h 1511"/>
                </a:gdLst>
                <a:ahLst/>
                <a:cxnLst>
                  <a:cxn ang="T10">
                    <a:pos x="T0" y="T1"/>
                  </a:cxn>
                  <a:cxn ang="T11">
                    <a:pos x="T2" y="T3"/>
                  </a:cxn>
                  <a:cxn ang="T12">
                    <a:pos x="T4" y="T5"/>
                  </a:cxn>
                  <a:cxn ang="T13">
                    <a:pos x="T6" y="T7"/>
                  </a:cxn>
                  <a:cxn ang="T14">
                    <a:pos x="T8" y="T9"/>
                  </a:cxn>
                </a:cxnLst>
                <a:rect l="T15" t="T16" r="T17" b="T18"/>
                <a:pathLst>
                  <a:path w="200" h="1511">
                    <a:moveTo>
                      <a:pt x="200" y="0"/>
                    </a:moveTo>
                    <a:lnTo>
                      <a:pt x="200" y="1511"/>
                    </a:lnTo>
                    <a:lnTo>
                      <a:pt x="0" y="1108"/>
                    </a:lnTo>
                    <a:lnTo>
                      <a:pt x="0" y="402"/>
                    </a:lnTo>
                    <a:lnTo>
                      <a:pt x="20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 name="Freeform 25"/>
              <p:cNvSpPr>
                <a:spLocks/>
              </p:cNvSpPr>
              <p:nvPr/>
            </p:nvSpPr>
            <p:spPr bwMode="auto">
              <a:xfrm rot="-5400000">
                <a:off x="4026" y="1915"/>
                <a:ext cx="439" cy="258"/>
              </a:xfrm>
              <a:custGeom>
                <a:avLst/>
                <a:gdLst>
                  <a:gd name="T0" fmla="*/ 0 w 5959"/>
                  <a:gd name="T1" fmla="*/ 0 h 1511"/>
                  <a:gd name="T2" fmla="*/ 0 w 5959"/>
                  <a:gd name="T3" fmla="*/ 0 h 1511"/>
                  <a:gd name="T4" fmla="*/ 0 w 5959"/>
                  <a:gd name="T5" fmla="*/ 0 h 1511"/>
                  <a:gd name="T6" fmla="*/ 0 w 5959"/>
                  <a:gd name="T7" fmla="*/ 0 h 1511"/>
                  <a:gd name="T8" fmla="*/ 0 w 5959"/>
                  <a:gd name="T9" fmla="*/ 0 h 1511"/>
                  <a:gd name="T10" fmla="*/ 0 w 5959"/>
                  <a:gd name="T11" fmla="*/ 0 h 1511"/>
                  <a:gd name="T12" fmla="*/ 0 w 5959"/>
                  <a:gd name="T13" fmla="*/ 0 h 1511"/>
                  <a:gd name="T14" fmla="*/ 0 w 5959"/>
                  <a:gd name="T15" fmla="*/ 0 h 1511"/>
                  <a:gd name="T16" fmla="*/ 0 60000 65536"/>
                  <a:gd name="T17" fmla="*/ 0 60000 65536"/>
                  <a:gd name="T18" fmla="*/ 0 60000 65536"/>
                  <a:gd name="T19" fmla="*/ 0 60000 65536"/>
                  <a:gd name="T20" fmla="*/ 0 60000 65536"/>
                  <a:gd name="T21" fmla="*/ 0 60000 65536"/>
                  <a:gd name="T22" fmla="*/ 0 60000 65536"/>
                  <a:gd name="T23" fmla="*/ 0 60000 65536"/>
                  <a:gd name="T24" fmla="*/ 0 w 5959"/>
                  <a:gd name="T25" fmla="*/ 0 h 1511"/>
                  <a:gd name="T26" fmla="*/ 5959 w 5959"/>
                  <a:gd name="T27" fmla="*/ 1511 h 15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59" h="1511">
                    <a:moveTo>
                      <a:pt x="5353" y="503"/>
                    </a:moveTo>
                    <a:lnTo>
                      <a:pt x="5353" y="0"/>
                    </a:lnTo>
                    <a:lnTo>
                      <a:pt x="5959" y="806"/>
                    </a:lnTo>
                    <a:lnTo>
                      <a:pt x="5353" y="1511"/>
                    </a:lnTo>
                    <a:lnTo>
                      <a:pt x="5353" y="1008"/>
                    </a:lnTo>
                    <a:lnTo>
                      <a:pt x="0" y="1008"/>
                    </a:lnTo>
                    <a:lnTo>
                      <a:pt x="0" y="503"/>
                    </a:lnTo>
                    <a:lnTo>
                      <a:pt x="5353" y="50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grpSp>
        <p:nvGrpSpPr>
          <p:cNvPr id="29" name="Group 28"/>
          <p:cNvGrpSpPr/>
          <p:nvPr/>
        </p:nvGrpSpPr>
        <p:grpSpPr>
          <a:xfrm>
            <a:off x="798019" y="6210862"/>
            <a:ext cx="6565272" cy="929455"/>
            <a:chOff x="798019" y="6210862"/>
            <a:chExt cx="6565272" cy="929455"/>
          </a:xfrm>
        </p:grpSpPr>
        <p:sp>
          <p:nvSpPr>
            <p:cNvPr id="23" name="TextBox 22"/>
            <p:cNvSpPr txBox="1"/>
            <p:nvPr/>
          </p:nvSpPr>
          <p:spPr>
            <a:xfrm>
              <a:off x="1331640" y="6309320"/>
              <a:ext cx="6031651" cy="830997"/>
            </a:xfrm>
            <a:prstGeom prst="rect">
              <a:avLst/>
            </a:prstGeom>
            <a:noFill/>
          </p:spPr>
          <p:txBody>
            <a:bodyPr wrap="none" rtlCol="0">
              <a:spAutoFit/>
            </a:bodyPr>
            <a:lstStyle/>
            <a:p>
              <a:r>
                <a:rPr lang="en-GB" altLang="en-US" sz="2400" dirty="0"/>
                <a:t>What factors will affect all these decisions?</a:t>
              </a:r>
            </a:p>
            <a:p>
              <a:endParaRPr lang="en-GB" sz="2400" dirty="0"/>
            </a:p>
          </p:txBody>
        </p:sp>
        <p:grpSp>
          <p:nvGrpSpPr>
            <p:cNvPr id="24" name="Group 16"/>
            <p:cNvGrpSpPr>
              <a:grpSpLocks/>
            </p:cNvGrpSpPr>
            <p:nvPr/>
          </p:nvGrpSpPr>
          <p:grpSpPr bwMode="auto">
            <a:xfrm>
              <a:off x="798019" y="6210862"/>
              <a:ext cx="533621" cy="615950"/>
              <a:chOff x="144" y="1392"/>
              <a:chExt cx="601" cy="601"/>
            </a:xfrm>
          </p:grpSpPr>
          <p:sp>
            <p:nvSpPr>
              <p:cNvPr id="25" name="Rectangle 17"/>
              <p:cNvSpPr>
                <a:spLocks noChangeArrowheads="1"/>
              </p:cNvSpPr>
              <p:nvPr/>
            </p:nvSpPr>
            <p:spPr bwMode="auto">
              <a:xfrm>
                <a:off x="144" y="1392"/>
                <a:ext cx="601" cy="601"/>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endParaRPr lang="en-US" altLang="en-US"/>
              </a:p>
            </p:txBody>
          </p:sp>
          <p:sp>
            <p:nvSpPr>
              <p:cNvPr id="26" name="Freeform 18"/>
              <p:cNvSpPr>
                <a:spLocks/>
              </p:cNvSpPr>
              <p:nvPr/>
            </p:nvSpPr>
            <p:spPr bwMode="auto">
              <a:xfrm>
                <a:off x="241" y="1533"/>
                <a:ext cx="409" cy="460"/>
              </a:xfrm>
              <a:custGeom>
                <a:avLst/>
                <a:gdLst>
                  <a:gd name="T0" fmla="*/ 0 w 2049"/>
                  <a:gd name="T1" fmla="*/ 0 h 2301"/>
                  <a:gd name="T2" fmla="*/ 0 w 2049"/>
                  <a:gd name="T3" fmla="*/ 0 h 2301"/>
                  <a:gd name="T4" fmla="*/ 0 w 2049"/>
                  <a:gd name="T5" fmla="*/ 0 h 2301"/>
                  <a:gd name="T6" fmla="*/ 0 w 2049"/>
                  <a:gd name="T7" fmla="*/ 0 h 2301"/>
                  <a:gd name="T8" fmla="*/ 0 w 2049"/>
                  <a:gd name="T9" fmla="*/ 0 h 2301"/>
                  <a:gd name="T10" fmla="*/ 0 w 2049"/>
                  <a:gd name="T11" fmla="*/ 0 h 2301"/>
                  <a:gd name="T12" fmla="*/ 0 w 2049"/>
                  <a:gd name="T13" fmla="*/ 0 h 2301"/>
                  <a:gd name="T14" fmla="*/ 0 w 2049"/>
                  <a:gd name="T15" fmla="*/ 0 h 2301"/>
                  <a:gd name="T16" fmla="*/ 0 w 2049"/>
                  <a:gd name="T17" fmla="*/ 0 h 2301"/>
                  <a:gd name="T18" fmla="*/ 0 w 2049"/>
                  <a:gd name="T19" fmla="*/ 0 h 2301"/>
                  <a:gd name="T20" fmla="*/ 0 w 2049"/>
                  <a:gd name="T21" fmla="*/ 0 h 2301"/>
                  <a:gd name="T22" fmla="*/ 0 w 2049"/>
                  <a:gd name="T23" fmla="*/ 0 h 2301"/>
                  <a:gd name="T24" fmla="*/ 0 w 2049"/>
                  <a:gd name="T25" fmla="*/ 0 h 2301"/>
                  <a:gd name="T26" fmla="*/ 0 w 2049"/>
                  <a:gd name="T27" fmla="*/ 0 h 2301"/>
                  <a:gd name="T28" fmla="*/ 0 w 2049"/>
                  <a:gd name="T29" fmla="*/ 0 h 2301"/>
                  <a:gd name="T30" fmla="*/ 0 w 2049"/>
                  <a:gd name="T31" fmla="*/ 0 h 2301"/>
                  <a:gd name="T32" fmla="*/ 0 w 2049"/>
                  <a:gd name="T33" fmla="*/ 0 h 2301"/>
                  <a:gd name="T34" fmla="*/ 0 w 2049"/>
                  <a:gd name="T35" fmla="*/ 0 h 2301"/>
                  <a:gd name="T36" fmla="*/ 0 w 2049"/>
                  <a:gd name="T37" fmla="*/ 0 h 2301"/>
                  <a:gd name="T38" fmla="*/ 0 w 2049"/>
                  <a:gd name="T39" fmla="*/ 0 h 2301"/>
                  <a:gd name="T40" fmla="*/ 0 w 2049"/>
                  <a:gd name="T41" fmla="*/ 0 h 2301"/>
                  <a:gd name="T42" fmla="*/ 0 w 2049"/>
                  <a:gd name="T43" fmla="*/ 0 h 2301"/>
                  <a:gd name="T44" fmla="*/ 0 w 2049"/>
                  <a:gd name="T45" fmla="*/ 0 h 2301"/>
                  <a:gd name="T46" fmla="*/ 0 w 2049"/>
                  <a:gd name="T47" fmla="*/ 0 h 2301"/>
                  <a:gd name="T48" fmla="*/ 0 w 2049"/>
                  <a:gd name="T49" fmla="*/ 0 h 2301"/>
                  <a:gd name="T50" fmla="*/ 0 w 2049"/>
                  <a:gd name="T51" fmla="*/ 0 h 2301"/>
                  <a:gd name="T52" fmla="*/ 0 w 2049"/>
                  <a:gd name="T53" fmla="*/ 0 h 2301"/>
                  <a:gd name="T54" fmla="*/ 0 w 2049"/>
                  <a:gd name="T55" fmla="*/ 0 h 2301"/>
                  <a:gd name="T56" fmla="*/ 0 w 2049"/>
                  <a:gd name="T57" fmla="*/ 0 h 2301"/>
                  <a:gd name="T58" fmla="*/ 0 w 2049"/>
                  <a:gd name="T59" fmla="*/ 0 h 2301"/>
                  <a:gd name="T60" fmla="*/ 0 w 2049"/>
                  <a:gd name="T61" fmla="*/ 0 h 2301"/>
                  <a:gd name="T62" fmla="*/ 0 w 2049"/>
                  <a:gd name="T63" fmla="*/ 0 h 2301"/>
                  <a:gd name="T64" fmla="*/ 0 w 2049"/>
                  <a:gd name="T65" fmla="*/ 0 h 2301"/>
                  <a:gd name="T66" fmla="*/ 0 w 2049"/>
                  <a:gd name="T67" fmla="*/ 0 h 2301"/>
                  <a:gd name="T68" fmla="*/ 0 w 2049"/>
                  <a:gd name="T69" fmla="*/ 0 h 2301"/>
                  <a:gd name="T70" fmla="*/ 0 w 2049"/>
                  <a:gd name="T71" fmla="*/ 0 h 2301"/>
                  <a:gd name="T72" fmla="*/ 0 w 2049"/>
                  <a:gd name="T73" fmla="*/ 0 h 2301"/>
                  <a:gd name="T74" fmla="*/ 0 w 2049"/>
                  <a:gd name="T75" fmla="*/ 0 h 2301"/>
                  <a:gd name="T76" fmla="*/ 0 w 2049"/>
                  <a:gd name="T77" fmla="*/ 0 h 2301"/>
                  <a:gd name="T78" fmla="*/ 0 w 2049"/>
                  <a:gd name="T79" fmla="*/ 0 h 2301"/>
                  <a:gd name="T80" fmla="*/ 0 w 2049"/>
                  <a:gd name="T81" fmla="*/ 0 h 2301"/>
                  <a:gd name="T82" fmla="*/ 0 w 2049"/>
                  <a:gd name="T83" fmla="*/ 0 h 2301"/>
                  <a:gd name="T84" fmla="*/ 0 w 2049"/>
                  <a:gd name="T85" fmla="*/ 0 h 2301"/>
                  <a:gd name="T86" fmla="*/ 0 w 2049"/>
                  <a:gd name="T87" fmla="*/ 0 h 2301"/>
                  <a:gd name="T88" fmla="*/ 0 w 2049"/>
                  <a:gd name="T89" fmla="*/ 0 h 2301"/>
                  <a:gd name="T90" fmla="*/ 0 w 2049"/>
                  <a:gd name="T91" fmla="*/ 0 h 2301"/>
                  <a:gd name="T92" fmla="*/ 0 w 2049"/>
                  <a:gd name="T93" fmla="*/ 0 h 2301"/>
                  <a:gd name="T94" fmla="*/ 0 w 2049"/>
                  <a:gd name="T95" fmla="*/ 0 h 2301"/>
                  <a:gd name="T96" fmla="*/ 0 w 2049"/>
                  <a:gd name="T97" fmla="*/ 0 h 2301"/>
                  <a:gd name="T98" fmla="*/ 0 w 2049"/>
                  <a:gd name="T99" fmla="*/ 0 h 230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049"/>
                  <a:gd name="T151" fmla="*/ 0 h 2301"/>
                  <a:gd name="T152" fmla="*/ 2049 w 2049"/>
                  <a:gd name="T153" fmla="*/ 2301 h 230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049" h="2301">
                    <a:moveTo>
                      <a:pt x="1654" y="2300"/>
                    </a:moveTo>
                    <a:lnTo>
                      <a:pt x="658" y="2301"/>
                    </a:lnTo>
                    <a:lnTo>
                      <a:pt x="646" y="2216"/>
                    </a:lnTo>
                    <a:lnTo>
                      <a:pt x="624" y="2131"/>
                    </a:lnTo>
                    <a:lnTo>
                      <a:pt x="605" y="2068"/>
                    </a:lnTo>
                    <a:lnTo>
                      <a:pt x="593" y="2037"/>
                    </a:lnTo>
                    <a:lnTo>
                      <a:pt x="579" y="2011"/>
                    </a:lnTo>
                    <a:lnTo>
                      <a:pt x="555" y="1978"/>
                    </a:lnTo>
                    <a:lnTo>
                      <a:pt x="536" y="1956"/>
                    </a:lnTo>
                    <a:lnTo>
                      <a:pt x="499" y="1923"/>
                    </a:lnTo>
                    <a:lnTo>
                      <a:pt x="449" y="1893"/>
                    </a:lnTo>
                    <a:lnTo>
                      <a:pt x="431" y="1885"/>
                    </a:lnTo>
                    <a:lnTo>
                      <a:pt x="408" y="1875"/>
                    </a:lnTo>
                    <a:lnTo>
                      <a:pt x="375" y="1864"/>
                    </a:lnTo>
                    <a:lnTo>
                      <a:pt x="307" y="1855"/>
                    </a:lnTo>
                    <a:lnTo>
                      <a:pt x="200" y="1848"/>
                    </a:lnTo>
                    <a:lnTo>
                      <a:pt x="163" y="1836"/>
                    </a:lnTo>
                    <a:lnTo>
                      <a:pt x="136" y="1821"/>
                    </a:lnTo>
                    <a:lnTo>
                      <a:pt x="113" y="1798"/>
                    </a:lnTo>
                    <a:lnTo>
                      <a:pt x="106" y="1788"/>
                    </a:lnTo>
                    <a:lnTo>
                      <a:pt x="95" y="1768"/>
                    </a:lnTo>
                    <a:lnTo>
                      <a:pt x="88" y="1748"/>
                    </a:lnTo>
                    <a:lnTo>
                      <a:pt x="86" y="1723"/>
                    </a:lnTo>
                    <a:lnTo>
                      <a:pt x="87" y="1702"/>
                    </a:lnTo>
                    <a:lnTo>
                      <a:pt x="92" y="1681"/>
                    </a:lnTo>
                    <a:lnTo>
                      <a:pt x="101" y="1655"/>
                    </a:lnTo>
                    <a:lnTo>
                      <a:pt x="108" y="1640"/>
                    </a:lnTo>
                    <a:lnTo>
                      <a:pt x="113" y="1623"/>
                    </a:lnTo>
                    <a:lnTo>
                      <a:pt x="114" y="1601"/>
                    </a:lnTo>
                    <a:lnTo>
                      <a:pt x="106" y="1561"/>
                    </a:lnTo>
                    <a:lnTo>
                      <a:pt x="97" y="1536"/>
                    </a:lnTo>
                    <a:lnTo>
                      <a:pt x="79" y="1517"/>
                    </a:lnTo>
                    <a:lnTo>
                      <a:pt x="72" y="1503"/>
                    </a:lnTo>
                    <a:lnTo>
                      <a:pt x="69" y="1490"/>
                    </a:lnTo>
                    <a:lnTo>
                      <a:pt x="68" y="1475"/>
                    </a:lnTo>
                    <a:lnTo>
                      <a:pt x="69" y="1454"/>
                    </a:lnTo>
                    <a:lnTo>
                      <a:pt x="71" y="1445"/>
                    </a:lnTo>
                    <a:lnTo>
                      <a:pt x="82" y="1430"/>
                    </a:lnTo>
                    <a:lnTo>
                      <a:pt x="105" y="1412"/>
                    </a:lnTo>
                    <a:lnTo>
                      <a:pt x="114" y="1403"/>
                    </a:lnTo>
                    <a:lnTo>
                      <a:pt x="108" y="1396"/>
                    </a:lnTo>
                    <a:lnTo>
                      <a:pt x="101" y="1390"/>
                    </a:lnTo>
                    <a:lnTo>
                      <a:pt x="77" y="1378"/>
                    </a:lnTo>
                    <a:lnTo>
                      <a:pt x="70" y="1371"/>
                    </a:lnTo>
                    <a:lnTo>
                      <a:pt x="64" y="1362"/>
                    </a:lnTo>
                    <a:lnTo>
                      <a:pt x="59" y="1351"/>
                    </a:lnTo>
                    <a:lnTo>
                      <a:pt x="62" y="1338"/>
                    </a:lnTo>
                    <a:lnTo>
                      <a:pt x="68" y="1321"/>
                    </a:lnTo>
                    <a:lnTo>
                      <a:pt x="90" y="1278"/>
                    </a:lnTo>
                    <a:lnTo>
                      <a:pt x="97" y="1247"/>
                    </a:lnTo>
                    <a:lnTo>
                      <a:pt x="92" y="1229"/>
                    </a:lnTo>
                    <a:lnTo>
                      <a:pt x="82" y="1208"/>
                    </a:lnTo>
                    <a:lnTo>
                      <a:pt x="14" y="1164"/>
                    </a:lnTo>
                    <a:lnTo>
                      <a:pt x="4" y="1150"/>
                    </a:lnTo>
                    <a:lnTo>
                      <a:pt x="0" y="1132"/>
                    </a:lnTo>
                    <a:lnTo>
                      <a:pt x="0" y="1109"/>
                    </a:lnTo>
                    <a:lnTo>
                      <a:pt x="5" y="1091"/>
                    </a:lnTo>
                    <a:lnTo>
                      <a:pt x="13" y="1070"/>
                    </a:lnTo>
                    <a:lnTo>
                      <a:pt x="21" y="1058"/>
                    </a:lnTo>
                    <a:lnTo>
                      <a:pt x="181" y="882"/>
                    </a:lnTo>
                    <a:lnTo>
                      <a:pt x="202" y="849"/>
                    </a:lnTo>
                    <a:lnTo>
                      <a:pt x="223" y="803"/>
                    </a:lnTo>
                    <a:lnTo>
                      <a:pt x="231" y="764"/>
                    </a:lnTo>
                    <a:lnTo>
                      <a:pt x="234" y="736"/>
                    </a:lnTo>
                    <a:lnTo>
                      <a:pt x="233" y="706"/>
                    </a:lnTo>
                    <a:lnTo>
                      <a:pt x="231" y="688"/>
                    </a:lnTo>
                    <a:lnTo>
                      <a:pt x="234" y="632"/>
                    </a:lnTo>
                    <a:lnTo>
                      <a:pt x="243" y="561"/>
                    </a:lnTo>
                    <a:lnTo>
                      <a:pt x="265" y="476"/>
                    </a:lnTo>
                    <a:lnTo>
                      <a:pt x="282" y="427"/>
                    </a:lnTo>
                    <a:lnTo>
                      <a:pt x="321" y="351"/>
                    </a:lnTo>
                    <a:lnTo>
                      <a:pt x="380" y="267"/>
                    </a:lnTo>
                    <a:lnTo>
                      <a:pt x="442" y="202"/>
                    </a:lnTo>
                    <a:lnTo>
                      <a:pt x="548" y="124"/>
                    </a:lnTo>
                    <a:lnTo>
                      <a:pt x="620" y="87"/>
                    </a:lnTo>
                    <a:lnTo>
                      <a:pt x="749" y="41"/>
                    </a:lnTo>
                    <a:lnTo>
                      <a:pt x="942" y="5"/>
                    </a:lnTo>
                    <a:lnTo>
                      <a:pt x="1137" y="0"/>
                    </a:lnTo>
                    <a:lnTo>
                      <a:pt x="1276" y="14"/>
                    </a:lnTo>
                    <a:lnTo>
                      <a:pt x="1380" y="37"/>
                    </a:lnTo>
                    <a:lnTo>
                      <a:pt x="1547" y="102"/>
                    </a:lnTo>
                    <a:lnTo>
                      <a:pt x="1655" y="166"/>
                    </a:lnTo>
                    <a:lnTo>
                      <a:pt x="1734" y="226"/>
                    </a:lnTo>
                    <a:lnTo>
                      <a:pt x="1839" y="331"/>
                    </a:lnTo>
                    <a:lnTo>
                      <a:pt x="1928" y="449"/>
                    </a:lnTo>
                    <a:lnTo>
                      <a:pt x="1990" y="567"/>
                    </a:lnTo>
                    <a:lnTo>
                      <a:pt x="2024" y="669"/>
                    </a:lnTo>
                    <a:lnTo>
                      <a:pt x="2043" y="774"/>
                    </a:lnTo>
                    <a:lnTo>
                      <a:pt x="2049" y="908"/>
                    </a:lnTo>
                    <a:lnTo>
                      <a:pt x="2039" y="1016"/>
                    </a:lnTo>
                    <a:lnTo>
                      <a:pt x="1999" y="1174"/>
                    </a:lnTo>
                    <a:lnTo>
                      <a:pt x="1957" y="1272"/>
                    </a:lnTo>
                    <a:lnTo>
                      <a:pt x="1882" y="1376"/>
                    </a:lnTo>
                    <a:lnTo>
                      <a:pt x="1662" y="1627"/>
                    </a:lnTo>
                    <a:lnTo>
                      <a:pt x="1606" y="1721"/>
                    </a:lnTo>
                    <a:lnTo>
                      <a:pt x="1583" y="1770"/>
                    </a:lnTo>
                    <a:lnTo>
                      <a:pt x="1563" y="1848"/>
                    </a:lnTo>
                    <a:lnTo>
                      <a:pt x="1559" y="1932"/>
                    </a:lnTo>
                    <a:lnTo>
                      <a:pt x="1568" y="1991"/>
                    </a:lnTo>
                    <a:lnTo>
                      <a:pt x="1576" y="2021"/>
                    </a:lnTo>
                    <a:lnTo>
                      <a:pt x="1654" y="23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7" name="Freeform 19"/>
              <p:cNvSpPr>
                <a:spLocks/>
              </p:cNvSpPr>
              <p:nvPr/>
            </p:nvSpPr>
            <p:spPr bwMode="auto">
              <a:xfrm>
                <a:off x="381" y="1593"/>
                <a:ext cx="127" cy="155"/>
              </a:xfrm>
              <a:custGeom>
                <a:avLst/>
                <a:gdLst>
                  <a:gd name="T0" fmla="*/ 0 w 631"/>
                  <a:gd name="T1" fmla="*/ 0 h 775"/>
                  <a:gd name="T2" fmla="*/ 0 w 631"/>
                  <a:gd name="T3" fmla="*/ 0 h 775"/>
                  <a:gd name="T4" fmla="*/ 0 w 631"/>
                  <a:gd name="T5" fmla="*/ 0 h 775"/>
                  <a:gd name="T6" fmla="*/ 0 w 631"/>
                  <a:gd name="T7" fmla="*/ 0 h 775"/>
                  <a:gd name="T8" fmla="*/ 0 w 631"/>
                  <a:gd name="T9" fmla="*/ 0 h 775"/>
                  <a:gd name="T10" fmla="*/ 0 w 631"/>
                  <a:gd name="T11" fmla="*/ 0 h 775"/>
                  <a:gd name="T12" fmla="*/ 0 w 631"/>
                  <a:gd name="T13" fmla="*/ 0 h 775"/>
                  <a:gd name="T14" fmla="*/ 0 w 631"/>
                  <a:gd name="T15" fmla="*/ 0 h 775"/>
                  <a:gd name="T16" fmla="*/ 0 w 631"/>
                  <a:gd name="T17" fmla="*/ 0 h 775"/>
                  <a:gd name="T18" fmla="*/ 0 w 631"/>
                  <a:gd name="T19" fmla="*/ 0 h 775"/>
                  <a:gd name="T20" fmla="*/ 0 w 631"/>
                  <a:gd name="T21" fmla="*/ 0 h 775"/>
                  <a:gd name="T22" fmla="*/ 0 w 631"/>
                  <a:gd name="T23" fmla="*/ 0 h 775"/>
                  <a:gd name="T24" fmla="*/ 0 w 631"/>
                  <a:gd name="T25" fmla="*/ 0 h 775"/>
                  <a:gd name="T26" fmla="*/ 0 w 631"/>
                  <a:gd name="T27" fmla="*/ 0 h 775"/>
                  <a:gd name="T28" fmla="*/ 0 w 631"/>
                  <a:gd name="T29" fmla="*/ 0 h 775"/>
                  <a:gd name="T30" fmla="*/ 0 w 631"/>
                  <a:gd name="T31" fmla="*/ 0 h 775"/>
                  <a:gd name="T32" fmla="*/ 0 w 631"/>
                  <a:gd name="T33" fmla="*/ 0 h 775"/>
                  <a:gd name="T34" fmla="*/ 0 w 631"/>
                  <a:gd name="T35" fmla="*/ 0 h 775"/>
                  <a:gd name="T36" fmla="*/ 0 w 631"/>
                  <a:gd name="T37" fmla="*/ 0 h 775"/>
                  <a:gd name="T38" fmla="*/ 0 w 631"/>
                  <a:gd name="T39" fmla="*/ 0 h 775"/>
                  <a:gd name="T40" fmla="*/ 0 w 631"/>
                  <a:gd name="T41" fmla="*/ 0 h 775"/>
                  <a:gd name="T42" fmla="*/ 0 w 631"/>
                  <a:gd name="T43" fmla="*/ 0 h 775"/>
                  <a:gd name="T44" fmla="*/ 0 w 631"/>
                  <a:gd name="T45" fmla="*/ 0 h 775"/>
                  <a:gd name="T46" fmla="*/ 0 w 631"/>
                  <a:gd name="T47" fmla="*/ 0 h 775"/>
                  <a:gd name="T48" fmla="*/ 0 w 631"/>
                  <a:gd name="T49" fmla="*/ 0 h 775"/>
                  <a:gd name="T50" fmla="*/ 0 w 631"/>
                  <a:gd name="T51" fmla="*/ 0 h 775"/>
                  <a:gd name="T52" fmla="*/ 0 w 631"/>
                  <a:gd name="T53" fmla="*/ 0 h 775"/>
                  <a:gd name="T54" fmla="*/ 0 w 631"/>
                  <a:gd name="T55" fmla="*/ 0 h 775"/>
                  <a:gd name="T56" fmla="*/ 0 w 631"/>
                  <a:gd name="T57" fmla="*/ 0 h 775"/>
                  <a:gd name="T58" fmla="*/ 0 w 631"/>
                  <a:gd name="T59" fmla="*/ 0 h 775"/>
                  <a:gd name="T60" fmla="*/ 0 w 631"/>
                  <a:gd name="T61" fmla="*/ 0 h 775"/>
                  <a:gd name="T62" fmla="*/ 0 w 631"/>
                  <a:gd name="T63" fmla="*/ 0 h 775"/>
                  <a:gd name="T64" fmla="*/ 0 w 631"/>
                  <a:gd name="T65" fmla="*/ 0 h 775"/>
                  <a:gd name="T66" fmla="*/ 0 w 631"/>
                  <a:gd name="T67" fmla="*/ 0 h 775"/>
                  <a:gd name="T68" fmla="*/ 0 w 631"/>
                  <a:gd name="T69" fmla="*/ 0 h 775"/>
                  <a:gd name="T70" fmla="*/ 0 w 631"/>
                  <a:gd name="T71" fmla="*/ 0 h 775"/>
                  <a:gd name="T72" fmla="*/ 0 w 631"/>
                  <a:gd name="T73" fmla="*/ 0 h 775"/>
                  <a:gd name="T74" fmla="*/ 0 w 631"/>
                  <a:gd name="T75" fmla="*/ 0 h 775"/>
                  <a:gd name="T76" fmla="*/ 0 w 631"/>
                  <a:gd name="T77" fmla="*/ 0 h 775"/>
                  <a:gd name="T78" fmla="*/ 0 w 631"/>
                  <a:gd name="T79" fmla="*/ 0 h 775"/>
                  <a:gd name="T80" fmla="*/ 0 w 631"/>
                  <a:gd name="T81" fmla="*/ 0 h 775"/>
                  <a:gd name="T82" fmla="*/ 0 w 631"/>
                  <a:gd name="T83" fmla="*/ 0 h 775"/>
                  <a:gd name="T84" fmla="*/ 0 w 631"/>
                  <a:gd name="T85" fmla="*/ 0 h 775"/>
                  <a:gd name="T86" fmla="*/ 0 w 631"/>
                  <a:gd name="T87" fmla="*/ 0 h 775"/>
                  <a:gd name="T88" fmla="*/ 0 w 631"/>
                  <a:gd name="T89" fmla="*/ 0 h 775"/>
                  <a:gd name="T90" fmla="*/ 0 w 631"/>
                  <a:gd name="T91" fmla="*/ 0 h 775"/>
                  <a:gd name="T92" fmla="*/ 0 w 631"/>
                  <a:gd name="T93" fmla="*/ 0 h 775"/>
                  <a:gd name="T94" fmla="*/ 0 w 631"/>
                  <a:gd name="T95" fmla="*/ 0 h 775"/>
                  <a:gd name="T96" fmla="*/ 0 w 631"/>
                  <a:gd name="T97" fmla="*/ 0 h 775"/>
                  <a:gd name="T98" fmla="*/ 0 w 631"/>
                  <a:gd name="T99" fmla="*/ 0 h 775"/>
                  <a:gd name="T100" fmla="*/ 0 w 631"/>
                  <a:gd name="T101" fmla="*/ 0 h 775"/>
                  <a:gd name="T102" fmla="*/ 0 w 631"/>
                  <a:gd name="T103" fmla="*/ 0 h 775"/>
                  <a:gd name="T104" fmla="*/ 0 w 631"/>
                  <a:gd name="T105" fmla="*/ 0 h 775"/>
                  <a:gd name="T106" fmla="*/ 0 w 631"/>
                  <a:gd name="T107" fmla="*/ 0 h 775"/>
                  <a:gd name="T108" fmla="*/ 0 w 631"/>
                  <a:gd name="T109" fmla="*/ 0 h 775"/>
                  <a:gd name="T110" fmla="*/ 0 w 631"/>
                  <a:gd name="T111" fmla="*/ 0 h 775"/>
                  <a:gd name="T112" fmla="*/ 0 w 631"/>
                  <a:gd name="T113" fmla="*/ 0 h 775"/>
                  <a:gd name="T114" fmla="*/ 0 w 631"/>
                  <a:gd name="T115" fmla="*/ 0 h 775"/>
                  <a:gd name="T116" fmla="*/ 0 w 631"/>
                  <a:gd name="T117" fmla="*/ 0 h 775"/>
                  <a:gd name="T118" fmla="*/ 0 w 631"/>
                  <a:gd name="T119" fmla="*/ 0 h 775"/>
                  <a:gd name="T120" fmla="*/ 0 w 631"/>
                  <a:gd name="T121" fmla="*/ 0 h 775"/>
                  <a:gd name="T122" fmla="*/ 0 w 631"/>
                  <a:gd name="T123" fmla="*/ 0 h 775"/>
                  <a:gd name="T124" fmla="*/ 0 w 631"/>
                  <a:gd name="T125" fmla="*/ 0 h 77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31"/>
                  <a:gd name="T190" fmla="*/ 0 h 775"/>
                  <a:gd name="T191" fmla="*/ 631 w 631"/>
                  <a:gd name="T192" fmla="*/ 775 h 77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31" h="775">
                    <a:moveTo>
                      <a:pt x="112" y="775"/>
                    </a:moveTo>
                    <a:lnTo>
                      <a:pt x="112" y="642"/>
                    </a:lnTo>
                    <a:lnTo>
                      <a:pt x="116" y="614"/>
                    </a:lnTo>
                    <a:lnTo>
                      <a:pt x="126" y="595"/>
                    </a:lnTo>
                    <a:lnTo>
                      <a:pt x="138" y="575"/>
                    </a:lnTo>
                    <a:lnTo>
                      <a:pt x="155" y="554"/>
                    </a:lnTo>
                    <a:lnTo>
                      <a:pt x="172" y="533"/>
                    </a:lnTo>
                    <a:lnTo>
                      <a:pt x="191" y="512"/>
                    </a:lnTo>
                    <a:lnTo>
                      <a:pt x="212" y="491"/>
                    </a:lnTo>
                    <a:lnTo>
                      <a:pt x="232" y="470"/>
                    </a:lnTo>
                    <a:lnTo>
                      <a:pt x="253" y="448"/>
                    </a:lnTo>
                    <a:lnTo>
                      <a:pt x="272" y="427"/>
                    </a:lnTo>
                    <a:lnTo>
                      <a:pt x="291" y="405"/>
                    </a:lnTo>
                    <a:lnTo>
                      <a:pt x="306" y="383"/>
                    </a:lnTo>
                    <a:lnTo>
                      <a:pt x="318" y="362"/>
                    </a:lnTo>
                    <a:lnTo>
                      <a:pt x="328" y="341"/>
                    </a:lnTo>
                    <a:lnTo>
                      <a:pt x="334" y="309"/>
                    </a:lnTo>
                    <a:lnTo>
                      <a:pt x="327" y="271"/>
                    </a:lnTo>
                    <a:lnTo>
                      <a:pt x="316" y="250"/>
                    </a:lnTo>
                    <a:lnTo>
                      <a:pt x="284" y="218"/>
                    </a:lnTo>
                    <a:lnTo>
                      <a:pt x="263" y="208"/>
                    </a:lnTo>
                    <a:lnTo>
                      <a:pt x="239" y="200"/>
                    </a:lnTo>
                    <a:lnTo>
                      <a:pt x="213" y="195"/>
                    </a:lnTo>
                    <a:lnTo>
                      <a:pt x="186" y="192"/>
                    </a:lnTo>
                    <a:lnTo>
                      <a:pt x="158" y="190"/>
                    </a:lnTo>
                    <a:lnTo>
                      <a:pt x="130" y="190"/>
                    </a:lnTo>
                    <a:lnTo>
                      <a:pt x="102" y="193"/>
                    </a:lnTo>
                    <a:lnTo>
                      <a:pt x="77" y="195"/>
                    </a:lnTo>
                    <a:lnTo>
                      <a:pt x="51" y="200"/>
                    </a:lnTo>
                    <a:lnTo>
                      <a:pt x="28" y="203"/>
                    </a:lnTo>
                    <a:lnTo>
                      <a:pt x="0" y="209"/>
                    </a:lnTo>
                    <a:lnTo>
                      <a:pt x="0" y="21"/>
                    </a:lnTo>
                    <a:lnTo>
                      <a:pt x="35" y="15"/>
                    </a:lnTo>
                    <a:lnTo>
                      <a:pt x="102" y="7"/>
                    </a:lnTo>
                    <a:lnTo>
                      <a:pt x="167" y="1"/>
                    </a:lnTo>
                    <a:lnTo>
                      <a:pt x="229" y="0"/>
                    </a:lnTo>
                    <a:lnTo>
                      <a:pt x="286" y="1"/>
                    </a:lnTo>
                    <a:lnTo>
                      <a:pt x="340" y="7"/>
                    </a:lnTo>
                    <a:lnTo>
                      <a:pt x="390" y="16"/>
                    </a:lnTo>
                    <a:lnTo>
                      <a:pt x="475" y="45"/>
                    </a:lnTo>
                    <a:lnTo>
                      <a:pt x="512" y="64"/>
                    </a:lnTo>
                    <a:lnTo>
                      <a:pt x="545" y="87"/>
                    </a:lnTo>
                    <a:lnTo>
                      <a:pt x="573" y="114"/>
                    </a:lnTo>
                    <a:lnTo>
                      <a:pt x="595" y="144"/>
                    </a:lnTo>
                    <a:lnTo>
                      <a:pt x="612" y="178"/>
                    </a:lnTo>
                    <a:lnTo>
                      <a:pt x="624" y="215"/>
                    </a:lnTo>
                    <a:lnTo>
                      <a:pt x="631" y="275"/>
                    </a:lnTo>
                    <a:lnTo>
                      <a:pt x="630" y="296"/>
                    </a:lnTo>
                    <a:lnTo>
                      <a:pt x="624" y="333"/>
                    </a:lnTo>
                    <a:lnTo>
                      <a:pt x="612" y="368"/>
                    </a:lnTo>
                    <a:lnTo>
                      <a:pt x="596" y="398"/>
                    </a:lnTo>
                    <a:lnTo>
                      <a:pt x="576" y="426"/>
                    </a:lnTo>
                    <a:lnTo>
                      <a:pt x="554" y="452"/>
                    </a:lnTo>
                    <a:lnTo>
                      <a:pt x="530" y="475"/>
                    </a:lnTo>
                    <a:lnTo>
                      <a:pt x="504" y="496"/>
                    </a:lnTo>
                    <a:lnTo>
                      <a:pt x="479" y="516"/>
                    </a:lnTo>
                    <a:lnTo>
                      <a:pt x="453" y="534"/>
                    </a:lnTo>
                    <a:lnTo>
                      <a:pt x="429" y="553"/>
                    </a:lnTo>
                    <a:lnTo>
                      <a:pt x="389" y="588"/>
                    </a:lnTo>
                    <a:lnTo>
                      <a:pt x="361" y="624"/>
                    </a:lnTo>
                    <a:lnTo>
                      <a:pt x="356" y="653"/>
                    </a:lnTo>
                    <a:lnTo>
                      <a:pt x="356" y="775"/>
                    </a:lnTo>
                    <a:lnTo>
                      <a:pt x="112" y="775"/>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8" name="Rectangle 20"/>
              <p:cNvSpPr>
                <a:spLocks noChangeArrowheads="1"/>
              </p:cNvSpPr>
              <p:nvPr/>
            </p:nvSpPr>
            <p:spPr bwMode="auto">
              <a:xfrm>
                <a:off x="401" y="1759"/>
                <a:ext cx="54" cy="4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endParaRPr lang="en-US" altLang="en-US"/>
              </a:p>
            </p:txBody>
          </p:sp>
        </p:grpSp>
      </p:grpSp>
    </p:spTree>
    <p:extLst>
      <p:ext uri="{BB962C8B-B14F-4D97-AF65-F5344CB8AC3E}">
        <p14:creationId xmlns:p14="http://schemas.microsoft.com/office/powerpoint/2010/main" val="286507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eaLnBrk="1" hangingPunct="1"/>
            <a:r>
              <a:rPr lang="en-GB" altLang="en-US" dirty="0"/>
              <a:t>What factors will affect all these decisions?</a:t>
            </a:r>
          </a:p>
          <a:p>
            <a:pPr lvl="1" eaLnBrk="1" hangingPunct="1"/>
            <a:r>
              <a:rPr lang="en-GB" altLang="en-US" sz="2000" dirty="0"/>
              <a:t>Your financial stability:</a:t>
            </a:r>
          </a:p>
          <a:p>
            <a:pPr lvl="2" eaLnBrk="1" hangingPunct="1"/>
            <a:r>
              <a:rPr lang="en-GB" altLang="en-US" sz="1800" dirty="0"/>
              <a:t>may force you to take low-cost options.</a:t>
            </a:r>
          </a:p>
          <a:p>
            <a:pPr lvl="1" eaLnBrk="1" hangingPunct="1"/>
            <a:r>
              <a:rPr lang="en-GB" altLang="en-US" sz="2000" dirty="0"/>
              <a:t>Your market strength and expertise:</a:t>
            </a:r>
          </a:p>
          <a:p>
            <a:pPr lvl="2" eaLnBrk="1" hangingPunct="1"/>
            <a:r>
              <a:rPr lang="en-GB" altLang="en-US" sz="1800" dirty="0"/>
              <a:t>you may be able to dictate what will be sold and how.</a:t>
            </a:r>
          </a:p>
          <a:p>
            <a:pPr lvl="1" eaLnBrk="1" hangingPunct="1"/>
            <a:r>
              <a:rPr lang="en-GB" altLang="en-US" sz="2000" dirty="0"/>
              <a:t>Your existing business:</a:t>
            </a:r>
          </a:p>
          <a:p>
            <a:pPr lvl="2" eaLnBrk="1" hangingPunct="1"/>
            <a:r>
              <a:rPr lang="en-GB" altLang="en-US" sz="1800" dirty="0"/>
              <a:t>your existing profitable work may be harmed by e-Commerce.</a:t>
            </a:r>
          </a:p>
          <a:p>
            <a:pPr lvl="1" eaLnBrk="1" hangingPunct="1"/>
            <a:r>
              <a:rPr lang="en-GB" altLang="en-US" sz="2000" dirty="0"/>
              <a:t>Your distribution network:</a:t>
            </a:r>
          </a:p>
          <a:p>
            <a:pPr lvl="2" eaLnBrk="1" hangingPunct="1"/>
            <a:r>
              <a:rPr lang="en-GB" altLang="en-US" sz="1800" dirty="0"/>
              <a:t>they may want to share in on-line sales.</a:t>
            </a:r>
          </a:p>
          <a:p>
            <a:pPr lvl="1" eaLnBrk="1" hangingPunct="1"/>
            <a:r>
              <a:rPr lang="en-GB" altLang="en-US" sz="2000" dirty="0"/>
              <a:t>Your product/service’s applicability:</a:t>
            </a:r>
          </a:p>
          <a:p>
            <a:pPr lvl="2" eaLnBrk="1" hangingPunct="1"/>
            <a:r>
              <a:rPr lang="en-GB" altLang="en-US" sz="1800" dirty="0"/>
              <a:t>may have specialised appeal to a market segment or nation.</a:t>
            </a:r>
          </a:p>
          <a:p>
            <a:endParaRPr lang="en-GB" dirty="0"/>
          </a:p>
        </p:txBody>
      </p:sp>
      <p:sp>
        <p:nvSpPr>
          <p:cNvPr id="4" name="Title 1"/>
          <p:cNvSpPr>
            <a:spLocks noGrp="1"/>
          </p:cNvSpPr>
          <p:nvPr>
            <p:ph type="title"/>
          </p:nvPr>
        </p:nvSpPr>
        <p:spPr>
          <a:xfrm>
            <a:off x="755650" y="620713"/>
            <a:ext cx="6781800" cy="877887"/>
          </a:xfrm>
        </p:spPr>
        <p:txBody>
          <a:bodyPr/>
          <a:lstStyle/>
          <a:p>
            <a:pPr eaLnBrk="1" hangingPunct="1"/>
            <a:r>
              <a:rPr lang="en-GB" altLang="en-US" dirty="0"/>
              <a:t>Strategy Formulation</a:t>
            </a:r>
          </a:p>
        </p:txBody>
      </p:sp>
      <p:grpSp>
        <p:nvGrpSpPr>
          <p:cNvPr id="5" name="Group 14"/>
          <p:cNvGrpSpPr>
            <a:grpSpLocks/>
          </p:cNvGrpSpPr>
          <p:nvPr/>
        </p:nvGrpSpPr>
        <p:grpSpPr bwMode="auto">
          <a:xfrm>
            <a:off x="7451725" y="635000"/>
            <a:ext cx="908050" cy="696913"/>
            <a:chOff x="3935" y="1824"/>
            <a:chExt cx="620" cy="439"/>
          </a:xfrm>
        </p:grpSpPr>
        <p:sp>
          <p:nvSpPr>
            <p:cNvPr id="6" name="Freeform 15"/>
            <p:cNvSpPr>
              <a:spLocks/>
            </p:cNvSpPr>
            <p:nvPr/>
          </p:nvSpPr>
          <p:spPr bwMode="auto">
            <a:xfrm rot="-5400000">
              <a:off x="4199" y="1962"/>
              <a:ext cx="312" cy="289"/>
            </a:xfrm>
            <a:custGeom>
              <a:avLst/>
              <a:gdLst>
                <a:gd name="T0" fmla="*/ 0 w 4233"/>
                <a:gd name="T1" fmla="*/ 0 h 1700"/>
                <a:gd name="T2" fmla="*/ 0 w 4233"/>
                <a:gd name="T3" fmla="*/ 0 h 1700"/>
                <a:gd name="T4" fmla="*/ 0 w 4233"/>
                <a:gd name="T5" fmla="*/ 0 h 1700"/>
                <a:gd name="T6" fmla="*/ 0 w 4233"/>
                <a:gd name="T7" fmla="*/ 0 h 1700"/>
                <a:gd name="T8" fmla="*/ 0 w 4233"/>
                <a:gd name="T9" fmla="*/ 0 h 1700"/>
                <a:gd name="T10" fmla="*/ 0 w 4233"/>
                <a:gd name="T11" fmla="*/ 0 h 1700"/>
                <a:gd name="T12" fmla="*/ 0 w 4233"/>
                <a:gd name="T13" fmla="*/ 0 h 1700"/>
                <a:gd name="T14" fmla="*/ 0 w 4233"/>
                <a:gd name="T15" fmla="*/ 0 h 1700"/>
                <a:gd name="T16" fmla="*/ 0 w 4233"/>
                <a:gd name="T17" fmla="*/ 0 h 1700"/>
                <a:gd name="T18" fmla="*/ 0 w 4233"/>
                <a:gd name="T19" fmla="*/ 0 h 1700"/>
                <a:gd name="T20" fmla="*/ 0 w 4233"/>
                <a:gd name="T21" fmla="*/ 0 h 1700"/>
                <a:gd name="T22" fmla="*/ 0 w 4233"/>
                <a:gd name="T23" fmla="*/ 0 h 1700"/>
                <a:gd name="T24" fmla="*/ 0 w 4233"/>
                <a:gd name="T25" fmla="*/ 0 h 1700"/>
                <a:gd name="T26" fmla="*/ 0 w 4233"/>
                <a:gd name="T27" fmla="*/ 0 h 1700"/>
                <a:gd name="T28" fmla="*/ 0 w 4233"/>
                <a:gd name="T29" fmla="*/ 0 h 1700"/>
                <a:gd name="T30" fmla="*/ 0 w 4233"/>
                <a:gd name="T31" fmla="*/ 0 h 1700"/>
                <a:gd name="T32" fmla="*/ 0 w 4233"/>
                <a:gd name="T33" fmla="*/ 0 h 1700"/>
                <a:gd name="T34" fmla="*/ 0 w 4233"/>
                <a:gd name="T35" fmla="*/ 0 h 1700"/>
                <a:gd name="T36" fmla="*/ 0 w 4233"/>
                <a:gd name="T37" fmla="*/ 0 h 1700"/>
                <a:gd name="T38" fmla="*/ 0 w 4233"/>
                <a:gd name="T39" fmla="*/ 0 h 1700"/>
                <a:gd name="T40" fmla="*/ 0 w 4233"/>
                <a:gd name="T41" fmla="*/ 0 h 1700"/>
                <a:gd name="T42" fmla="*/ 0 w 4233"/>
                <a:gd name="T43" fmla="*/ 0 h 1700"/>
                <a:gd name="T44" fmla="*/ 0 w 4233"/>
                <a:gd name="T45" fmla="*/ 0 h 1700"/>
                <a:gd name="T46" fmla="*/ 0 w 4233"/>
                <a:gd name="T47" fmla="*/ 0 h 1700"/>
                <a:gd name="T48" fmla="*/ 0 w 4233"/>
                <a:gd name="T49" fmla="*/ 0 h 1700"/>
                <a:gd name="T50" fmla="*/ 0 w 4233"/>
                <a:gd name="T51" fmla="*/ 0 h 1700"/>
                <a:gd name="T52" fmla="*/ 0 w 4233"/>
                <a:gd name="T53" fmla="*/ 0 h 1700"/>
                <a:gd name="T54" fmla="*/ 0 w 4233"/>
                <a:gd name="T55" fmla="*/ 0 h 1700"/>
                <a:gd name="T56" fmla="*/ 0 w 4233"/>
                <a:gd name="T57" fmla="*/ 0 h 1700"/>
                <a:gd name="T58" fmla="*/ 0 w 4233"/>
                <a:gd name="T59" fmla="*/ 0 h 1700"/>
                <a:gd name="T60" fmla="*/ 0 w 4233"/>
                <a:gd name="T61" fmla="*/ 0 h 1700"/>
                <a:gd name="T62" fmla="*/ 0 w 4233"/>
                <a:gd name="T63" fmla="*/ 0 h 1700"/>
                <a:gd name="T64" fmla="*/ 0 w 4233"/>
                <a:gd name="T65" fmla="*/ 0 h 1700"/>
                <a:gd name="T66" fmla="*/ 0 w 4233"/>
                <a:gd name="T67" fmla="*/ 0 h 1700"/>
                <a:gd name="T68" fmla="*/ 0 w 4233"/>
                <a:gd name="T69" fmla="*/ 0 h 1700"/>
                <a:gd name="T70" fmla="*/ 0 w 4233"/>
                <a:gd name="T71" fmla="*/ 0 h 1700"/>
                <a:gd name="T72" fmla="*/ 0 w 4233"/>
                <a:gd name="T73" fmla="*/ 0 h 1700"/>
                <a:gd name="T74" fmla="*/ 0 w 4233"/>
                <a:gd name="T75" fmla="*/ 0 h 1700"/>
                <a:gd name="T76" fmla="*/ 0 w 4233"/>
                <a:gd name="T77" fmla="*/ 0 h 1700"/>
                <a:gd name="T78" fmla="*/ 0 w 4233"/>
                <a:gd name="T79" fmla="*/ 0 h 17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33"/>
                <a:gd name="T121" fmla="*/ 0 h 1700"/>
                <a:gd name="T122" fmla="*/ 4233 w 4233"/>
                <a:gd name="T123" fmla="*/ 1700 h 170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33" h="1700">
                  <a:moveTo>
                    <a:pt x="0" y="0"/>
                  </a:moveTo>
                  <a:lnTo>
                    <a:pt x="176" y="0"/>
                  </a:lnTo>
                  <a:lnTo>
                    <a:pt x="327" y="4"/>
                  </a:lnTo>
                  <a:lnTo>
                    <a:pt x="493" y="11"/>
                  </a:lnTo>
                  <a:lnTo>
                    <a:pt x="661" y="17"/>
                  </a:lnTo>
                  <a:lnTo>
                    <a:pt x="845" y="29"/>
                  </a:lnTo>
                  <a:lnTo>
                    <a:pt x="1022" y="45"/>
                  </a:lnTo>
                  <a:lnTo>
                    <a:pt x="1179" y="57"/>
                  </a:lnTo>
                  <a:lnTo>
                    <a:pt x="1355" y="75"/>
                  </a:lnTo>
                  <a:lnTo>
                    <a:pt x="1513" y="95"/>
                  </a:lnTo>
                  <a:lnTo>
                    <a:pt x="1659" y="113"/>
                  </a:lnTo>
                  <a:lnTo>
                    <a:pt x="1828" y="138"/>
                  </a:lnTo>
                  <a:lnTo>
                    <a:pt x="2031" y="176"/>
                  </a:lnTo>
                  <a:lnTo>
                    <a:pt x="2207" y="208"/>
                  </a:lnTo>
                  <a:lnTo>
                    <a:pt x="2403" y="252"/>
                  </a:lnTo>
                  <a:lnTo>
                    <a:pt x="2606" y="302"/>
                  </a:lnTo>
                  <a:lnTo>
                    <a:pt x="2795" y="352"/>
                  </a:lnTo>
                  <a:lnTo>
                    <a:pt x="2946" y="403"/>
                  </a:lnTo>
                  <a:lnTo>
                    <a:pt x="3136" y="466"/>
                  </a:lnTo>
                  <a:lnTo>
                    <a:pt x="3293" y="529"/>
                  </a:lnTo>
                  <a:lnTo>
                    <a:pt x="3432" y="585"/>
                  </a:lnTo>
                  <a:lnTo>
                    <a:pt x="3545" y="648"/>
                  </a:lnTo>
                  <a:lnTo>
                    <a:pt x="3658" y="705"/>
                  </a:lnTo>
                  <a:lnTo>
                    <a:pt x="3748" y="761"/>
                  </a:lnTo>
                  <a:lnTo>
                    <a:pt x="3823" y="811"/>
                  </a:lnTo>
                  <a:lnTo>
                    <a:pt x="3906" y="876"/>
                  </a:lnTo>
                  <a:lnTo>
                    <a:pt x="3987" y="939"/>
                  </a:lnTo>
                  <a:lnTo>
                    <a:pt x="4050" y="1001"/>
                  </a:lnTo>
                  <a:lnTo>
                    <a:pt x="4140" y="1120"/>
                  </a:lnTo>
                  <a:lnTo>
                    <a:pt x="4196" y="1223"/>
                  </a:lnTo>
                  <a:lnTo>
                    <a:pt x="4208" y="1266"/>
                  </a:lnTo>
                  <a:lnTo>
                    <a:pt x="4233" y="1353"/>
                  </a:lnTo>
                  <a:lnTo>
                    <a:pt x="4233" y="1423"/>
                  </a:lnTo>
                  <a:lnTo>
                    <a:pt x="4233" y="1700"/>
                  </a:lnTo>
                  <a:lnTo>
                    <a:pt x="4057" y="1567"/>
                  </a:lnTo>
                  <a:lnTo>
                    <a:pt x="3211" y="957"/>
                  </a:lnTo>
                  <a:lnTo>
                    <a:pt x="1986" y="635"/>
                  </a:lnTo>
                  <a:lnTo>
                    <a:pt x="722" y="466"/>
                  </a:lnTo>
                  <a:lnTo>
                    <a:pt x="0" y="428"/>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 name="Rectangle 16"/>
            <p:cNvSpPr>
              <a:spLocks noChangeArrowheads="1"/>
            </p:cNvSpPr>
            <p:nvPr/>
          </p:nvSpPr>
          <p:spPr bwMode="auto">
            <a:xfrm rot="-5400000">
              <a:off x="4416" y="1947"/>
              <a:ext cx="106" cy="59"/>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en-US" sz="2400">
                <a:solidFill>
                  <a:schemeClr val="tx2"/>
                </a:solidFill>
                <a:latin typeface="Tahoma" pitchFamily="34" charset="0"/>
              </a:endParaRPr>
            </a:p>
          </p:txBody>
        </p:sp>
        <p:sp>
          <p:nvSpPr>
            <p:cNvPr id="8" name="Freeform 17"/>
            <p:cNvSpPr>
              <a:spLocks/>
            </p:cNvSpPr>
            <p:nvPr/>
          </p:nvSpPr>
          <p:spPr bwMode="auto">
            <a:xfrm rot="-5400000">
              <a:off x="4474" y="1949"/>
              <a:ext cx="106" cy="57"/>
            </a:xfrm>
            <a:custGeom>
              <a:avLst/>
              <a:gdLst>
                <a:gd name="T0" fmla="*/ 0 w 1438"/>
                <a:gd name="T1" fmla="*/ 0 h 332"/>
                <a:gd name="T2" fmla="*/ 0 w 1438"/>
                <a:gd name="T3" fmla="*/ 0 h 332"/>
                <a:gd name="T4" fmla="*/ 0 w 1438"/>
                <a:gd name="T5" fmla="*/ 0 h 332"/>
                <a:gd name="T6" fmla="*/ 0 w 1438"/>
                <a:gd name="T7" fmla="*/ 0 h 332"/>
                <a:gd name="T8" fmla="*/ 0 60000 65536"/>
                <a:gd name="T9" fmla="*/ 0 60000 65536"/>
                <a:gd name="T10" fmla="*/ 0 60000 65536"/>
                <a:gd name="T11" fmla="*/ 0 60000 65536"/>
                <a:gd name="T12" fmla="*/ 0 w 1438"/>
                <a:gd name="T13" fmla="*/ 0 h 332"/>
                <a:gd name="T14" fmla="*/ 1438 w 1438"/>
                <a:gd name="T15" fmla="*/ 332 h 332"/>
              </a:gdLst>
              <a:ahLst/>
              <a:cxnLst>
                <a:cxn ang="T8">
                  <a:pos x="T0" y="T1"/>
                </a:cxn>
                <a:cxn ang="T9">
                  <a:pos x="T2" y="T3"/>
                </a:cxn>
                <a:cxn ang="T10">
                  <a:pos x="T4" y="T5"/>
                </a:cxn>
                <a:cxn ang="T11">
                  <a:pos x="T6" y="T7"/>
                </a:cxn>
              </a:cxnLst>
              <a:rect l="T12" t="T13" r="T14" b="T15"/>
              <a:pathLst>
                <a:path w="1438" h="332">
                  <a:moveTo>
                    <a:pt x="0" y="0"/>
                  </a:moveTo>
                  <a:lnTo>
                    <a:pt x="1438" y="0"/>
                  </a:lnTo>
                  <a:lnTo>
                    <a:pt x="719" y="332"/>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 name="Freeform 18"/>
            <p:cNvSpPr>
              <a:spLocks/>
            </p:cNvSpPr>
            <p:nvPr/>
          </p:nvSpPr>
          <p:spPr bwMode="auto">
            <a:xfrm rot="-5400000">
              <a:off x="4231" y="1996"/>
              <a:ext cx="312" cy="222"/>
            </a:xfrm>
            <a:custGeom>
              <a:avLst/>
              <a:gdLst>
                <a:gd name="T0" fmla="*/ 0 w 4229"/>
                <a:gd name="T1" fmla="*/ 0 h 1308"/>
                <a:gd name="T2" fmla="*/ 0 w 4229"/>
                <a:gd name="T3" fmla="*/ 0 h 1308"/>
                <a:gd name="T4" fmla="*/ 0 w 4229"/>
                <a:gd name="T5" fmla="*/ 0 h 1308"/>
                <a:gd name="T6" fmla="*/ 0 w 4229"/>
                <a:gd name="T7" fmla="*/ 0 h 1308"/>
                <a:gd name="T8" fmla="*/ 0 w 4229"/>
                <a:gd name="T9" fmla="*/ 0 h 1308"/>
                <a:gd name="T10" fmla="*/ 0 w 4229"/>
                <a:gd name="T11" fmla="*/ 0 h 1308"/>
                <a:gd name="T12" fmla="*/ 0 w 4229"/>
                <a:gd name="T13" fmla="*/ 0 h 1308"/>
                <a:gd name="T14" fmla="*/ 0 w 4229"/>
                <a:gd name="T15" fmla="*/ 0 h 1308"/>
                <a:gd name="T16" fmla="*/ 0 w 4229"/>
                <a:gd name="T17" fmla="*/ 0 h 1308"/>
                <a:gd name="T18" fmla="*/ 0 w 4229"/>
                <a:gd name="T19" fmla="*/ 0 h 1308"/>
                <a:gd name="T20" fmla="*/ 0 w 4229"/>
                <a:gd name="T21" fmla="*/ 0 h 1308"/>
                <a:gd name="T22" fmla="*/ 0 w 4229"/>
                <a:gd name="T23" fmla="*/ 0 h 1308"/>
                <a:gd name="T24" fmla="*/ 0 w 4229"/>
                <a:gd name="T25" fmla="*/ 0 h 1308"/>
                <a:gd name="T26" fmla="*/ 0 w 4229"/>
                <a:gd name="T27" fmla="*/ 0 h 1308"/>
                <a:gd name="T28" fmla="*/ 0 w 4229"/>
                <a:gd name="T29" fmla="*/ 0 h 1308"/>
                <a:gd name="T30" fmla="*/ 0 w 4229"/>
                <a:gd name="T31" fmla="*/ 0 h 1308"/>
                <a:gd name="T32" fmla="*/ 0 w 4229"/>
                <a:gd name="T33" fmla="*/ 0 h 1308"/>
                <a:gd name="T34" fmla="*/ 0 w 4229"/>
                <a:gd name="T35" fmla="*/ 0 h 1308"/>
                <a:gd name="T36" fmla="*/ 0 w 4229"/>
                <a:gd name="T37" fmla="*/ 0 h 1308"/>
                <a:gd name="T38" fmla="*/ 0 w 4229"/>
                <a:gd name="T39" fmla="*/ 0 h 1308"/>
                <a:gd name="T40" fmla="*/ 0 w 4229"/>
                <a:gd name="T41" fmla="*/ 0 h 1308"/>
                <a:gd name="T42" fmla="*/ 0 w 4229"/>
                <a:gd name="T43" fmla="*/ 0 h 1308"/>
                <a:gd name="T44" fmla="*/ 0 w 4229"/>
                <a:gd name="T45" fmla="*/ 0 h 1308"/>
                <a:gd name="T46" fmla="*/ 0 w 4229"/>
                <a:gd name="T47" fmla="*/ 0 h 1308"/>
                <a:gd name="T48" fmla="*/ 0 w 4229"/>
                <a:gd name="T49" fmla="*/ 0 h 1308"/>
                <a:gd name="T50" fmla="*/ 0 w 4229"/>
                <a:gd name="T51" fmla="*/ 0 h 1308"/>
                <a:gd name="T52" fmla="*/ 0 w 4229"/>
                <a:gd name="T53" fmla="*/ 0 h 1308"/>
                <a:gd name="T54" fmla="*/ 0 w 4229"/>
                <a:gd name="T55" fmla="*/ 0 h 1308"/>
                <a:gd name="T56" fmla="*/ 0 w 4229"/>
                <a:gd name="T57" fmla="*/ 0 h 1308"/>
                <a:gd name="T58" fmla="*/ 0 w 4229"/>
                <a:gd name="T59" fmla="*/ 0 h 1308"/>
                <a:gd name="T60" fmla="*/ 0 w 4229"/>
                <a:gd name="T61" fmla="*/ 0 h 1308"/>
                <a:gd name="T62" fmla="*/ 0 w 4229"/>
                <a:gd name="T63" fmla="*/ 0 h 1308"/>
                <a:gd name="T64" fmla="*/ 0 w 4229"/>
                <a:gd name="T65" fmla="*/ 0 h 1308"/>
                <a:gd name="T66" fmla="*/ 0 w 4229"/>
                <a:gd name="T67" fmla="*/ 0 h 1308"/>
                <a:gd name="T68" fmla="*/ 0 w 4229"/>
                <a:gd name="T69" fmla="*/ 0 h 1308"/>
                <a:gd name="T70" fmla="*/ 0 w 4229"/>
                <a:gd name="T71" fmla="*/ 0 h 1308"/>
                <a:gd name="T72" fmla="*/ 0 w 4229"/>
                <a:gd name="T73" fmla="*/ 0 h 1308"/>
                <a:gd name="T74" fmla="*/ 0 w 4229"/>
                <a:gd name="T75" fmla="*/ 0 h 1308"/>
                <a:gd name="T76" fmla="*/ 0 w 4229"/>
                <a:gd name="T77" fmla="*/ 0 h 1308"/>
                <a:gd name="T78" fmla="*/ 0 w 4229"/>
                <a:gd name="T79" fmla="*/ 0 h 13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29"/>
                <a:gd name="T121" fmla="*/ 0 h 1308"/>
                <a:gd name="T122" fmla="*/ 4229 w 4229"/>
                <a:gd name="T123" fmla="*/ 1308 h 130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29" h="1308">
                  <a:moveTo>
                    <a:pt x="0" y="207"/>
                  </a:moveTo>
                  <a:lnTo>
                    <a:pt x="110" y="207"/>
                  </a:lnTo>
                  <a:lnTo>
                    <a:pt x="250" y="208"/>
                  </a:lnTo>
                  <a:lnTo>
                    <a:pt x="363" y="211"/>
                  </a:lnTo>
                  <a:lnTo>
                    <a:pt x="477" y="215"/>
                  </a:lnTo>
                  <a:lnTo>
                    <a:pt x="603" y="221"/>
                  </a:lnTo>
                  <a:lnTo>
                    <a:pt x="717" y="228"/>
                  </a:lnTo>
                  <a:lnTo>
                    <a:pt x="847" y="236"/>
                  </a:lnTo>
                  <a:lnTo>
                    <a:pt x="952" y="245"/>
                  </a:lnTo>
                  <a:lnTo>
                    <a:pt x="1085" y="257"/>
                  </a:lnTo>
                  <a:lnTo>
                    <a:pt x="1214" y="271"/>
                  </a:lnTo>
                  <a:lnTo>
                    <a:pt x="1353" y="287"/>
                  </a:lnTo>
                  <a:lnTo>
                    <a:pt x="1469" y="303"/>
                  </a:lnTo>
                  <a:lnTo>
                    <a:pt x="1576" y="317"/>
                  </a:lnTo>
                  <a:lnTo>
                    <a:pt x="1698" y="336"/>
                  </a:lnTo>
                  <a:lnTo>
                    <a:pt x="1876" y="366"/>
                  </a:lnTo>
                  <a:lnTo>
                    <a:pt x="2037" y="400"/>
                  </a:lnTo>
                  <a:lnTo>
                    <a:pt x="2231" y="445"/>
                  </a:lnTo>
                  <a:lnTo>
                    <a:pt x="2357" y="478"/>
                  </a:lnTo>
                  <a:lnTo>
                    <a:pt x="2440" y="502"/>
                  </a:lnTo>
                  <a:lnTo>
                    <a:pt x="2598" y="550"/>
                  </a:lnTo>
                  <a:lnTo>
                    <a:pt x="2746" y="603"/>
                  </a:lnTo>
                  <a:lnTo>
                    <a:pt x="2857" y="645"/>
                  </a:lnTo>
                  <a:lnTo>
                    <a:pt x="2941" y="680"/>
                  </a:lnTo>
                  <a:lnTo>
                    <a:pt x="3033" y="725"/>
                  </a:lnTo>
                  <a:lnTo>
                    <a:pt x="3111" y="767"/>
                  </a:lnTo>
                  <a:lnTo>
                    <a:pt x="3177" y="804"/>
                  </a:lnTo>
                  <a:lnTo>
                    <a:pt x="3251" y="853"/>
                  </a:lnTo>
                  <a:lnTo>
                    <a:pt x="3315" y="899"/>
                  </a:lnTo>
                  <a:lnTo>
                    <a:pt x="3370" y="946"/>
                  </a:lnTo>
                  <a:lnTo>
                    <a:pt x="3419" y="988"/>
                  </a:lnTo>
                  <a:lnTo>
                    <a:pt x="3457" y="1030"/>
                  </a:lnTo>
                  <a:lnTo>
                    <a:pt x="3486" y="1067"/>
                  </a:lnTo>
                  <a:lnTo>
                    <a:pt x="3511" y="1109"/>
                  </a:lnTo>
                  <a:lnTo>
                    <a:pt x="3532" y="1147"/>
                  </a:lnTo>
                  <a:lnTo>
                    <a:pt x="3545" y="1181"/>
                  </a:lnTo>
                  <a:lnTo>
                    <a:pt x="3560" y="1225"/>
                  </a:lnTo>
                  <a:lnTo>
                    <a:pt x="3566" y="1266"/>
                  </a:lnTo>
                  <a:lnTo>
                    <a:pt x="3569" y="1308"/>
                  </a:lnTo>
                  <a:lnTo>
                    <a:pt x="4229" y="1308"/>
                  </a:lnTo>
                  <a:lnTo>
                    <a:pt x="4224" y="1241"/>
                  </a:lnTo>
                  <a:lnTo>
                    <a:pt x="4211" y="1184"/>
                  </a:lnTo>
                  <a:lnTo>
                    <a:pt x="4194" y="1135"/>
                  </a:lnTo>
                  <a:lnTo>
                    <a:pt x="4173" y="1095"/>
                  </a:lnTo>
                  <a:lnTo>
                    <a:pt x="4149" y="1053"/>
                  </a:lnTo>
                  <a:lnTo>
                    <a:pt x="4116" y="1007"/>
                  </a:lnTo>
                  <a:lnTo>
                    <a:pt x="4086" y="971"/>
                  </a:lnTo>
                  <a:lnTo>
                    <a:pt x="4037" y="920"/>
                  </a:lnTo>
                  <a:lnTo>
                    <a:pt x="3990" y="876"/>
                  </a:lnTo>
                  <a:lnTo>
                    <a:pt x="3939" y="832"/>
                  </a:lnTo>
                  <a:lnTo>
                    <a:pt x="3879" y="788"/>
                  </a:lnTo>
                  <a:lnTo>
                    <a:pt x="3828" y="751"/>
                  </a:lnTo>
                  <a:lnTo>
                    <a:pt x="3741" y="699"/>
                  </a:lnTo>
                  <a:lnTo>
                    <a:pt x="3657" y="650"/>
                  </a:lnTo>
                  <a:lnTo>
                    <a:pt x="3531" y="590"/>
                  </a:lnTo>
                  <a:lnTo>
                    <a:pt x="3406" y="536"/>
                  </a:lnTo>
                  <a:lnTo>
                    <a:pt x="3281" y="485"/>
                  </a:lnTo>
                  <a:lnTo>
                    <a:pt x="3167" y="443"/>
                  </a:lnTo>
                  <a:lnTo>
                    <a:pt x="3008" y="390"/>
                  </a:lnTo>
                  <a:lnTo>
                    <a:pt x="2824" y="336"/>
                  </a:lnTo>
                  <a:lnTo>
                    <a:pt x="2641" y="291"/>
                  </a:lnTo>
                  <a:lnTo>
                    <a:pt x="2475" y="253"/>
                  </a:lnTo>
                  <a:lnTo>
                    <a:pt x="2361" y="228"/>
                  </a:lnTo>
                  <a:lnTo>
                    <a:pt x="2220" y="199"/>
                  </a:lnTo>
                  <a:lnTo>
                    <a:pt x="2118" y="179"/>
                  </a:lnTo>
                  <a:lnTo>
                    <a:pt x="2002" y="161"/>
                  </a:lnTo>
                  <a:lnTo>
                    <a:pt x="1884" y="141"/>
                  </a:lnTo>
                  <a:lnTo>
                    <a:pt x="1769" y="124"/>
                  </a:lnTo>
                  <a:lnTo>
                    <a:pt x="1618" y="103"/>
                  </a:lnTo>
                  <a:lnTo>
                    <a:pt x="1485" y="89"/>
                  </a:lnTo>
                  <a:lnTo>
                    <a:pt x="1343" y="73"/>
                  </a:lnTo>
                  <a:lnTo>
                    <a:pt x="1172" y="56"/>
                  </a:lnTo>
                  <a:lnTo>
                    <a:pt x="1001" y="40"/>
                  </a:lnTo>
                  <a:lnTo>
                    <a:pt x="864" y="32"/>
                  </a:lnTo>
                  <a:lnTo>
                    <a:pt x="706" y="21"/>
                  </a:lnTo>
                  <a:lnTo>
                    <a:pt x="540" y="15"/>
                  </a:lnTo>
                  <a:lnTo>
                    <a:pt x="314" y="7"/>
                  </a:lnTo>
                  <a:lnTo>
                    <a:pt x="110" y="4"/>
                  </a:lnTo>
                  <a:lnTo>
                    <a:pt x="0" y="0"/>
                  </a:lnTo>
                  <a:lnTo>
                    <a:pt x="0" y="20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 name="Freeform 19"/>
            <p:cNvSpPr>
              <a:spLocks/>
            </p:cNvSpPr>
            <p:nvPr/>
          </p:nvSpPr>
          <p:spPr bwMode="auto">
            <a:xfrm rot="-5400000">
              <a:off x="3980" y="1962"/>
              <a:ext cx="312" cy="289"/>
            </a:xfrm>
            <a:custGeom>
              <a:avLst/>
              <a:gdLst>
                <a:gd name="T0" fmla="*/ 0 w 4235"/>
                <a:gd name="T1" fmla="*/ 0 h 1700"/>
                <a:gd name="T2" fmla="*/ 0 w 4235"/>
                <a:gd name="T3" fmla="*/ 0 h 1700"/>
                <a:gd name="T4" fmla="*/ 0 w 4235"/>
                <a:gd name="T5" fmla="*/ 0 h 1700"/>
                <a:gd name="T6" fmla="*/ 0 w 4235"/>
                <a:gd name="T7" fmla="*/ 0 h 1700"/>
                <a:gd name="T8" fmla="*/ 0 w 4235"/>
                <a:gd name="T9" fmla="*/ 0 h 1700"/>
                <a:gd name="T10" fmla="*/ 0 w 4235"/>
                <a:gd name="T11" fmla="*/ 0 h 1700"/>
                <a:gd name="T12" fmla="*/ 0 w 4235"/>
                <a:gd name="T13" fmla="*/ 0 h 1700"/>
                <a:gd name="T14" fmla="*/ 0 w 4235"/>
                <a:gd name="T15" fmla="*/ 0 h 1700"/>
                <a:gd name="T16" fmla="*/ 0 w 4235"/>
                <a:gd name="T17" fmla="*/ 0 h 1700"/>
                <a:gd name="T18" fmla="*/ 0 w 4235"/>
                <a:gd name="T19" fmla="*/ 0 h 1700"/>
                <a:gd name="T20" fmla="*/ 0 w 4235"/>
                <a:gd name="T21" fmla="*/ 0 h 1700"/>
                <a:gd name="T22" fmla="*/ 0 w 4235"/>
                <a:gd name="T23" fmla="*/ 0 h 1700"/>
                <a:gd name="T24" fmla="*/ 0 w 4235"/>
                <a:gd name="T25" fmla="*/ 0 h 1700"/>
                <a:gd name="T26" fmla="*/ 0 w 4235"/>
                <a:gd name="T27" fmla="*/ 0 h 1700"/>
                <a:gd name="T28" fmla="*/ 0 w 4235"/>
                <a:gd name="T29" fmla="*/ 0 h 1700"/>
                <a:gd name="T30" fmla="*/ 0 w 4235"/>
                <a:gd name="T31" fmla="*/ 0 h 1700"/>
                <a:gd name="T32" fmla="*/ 0 w 4235"/>
                <a:gd name="T33" fmla="*/ 0 h 1700"/>
                <a:gd name="T34" fmla="*/ 0 w 4235"/>
                <a:gd name="T35" fmla="*/ 0 h 1700"/>
                <a:gd name="T36" fmla="*/ 0 w 4235"/>
                <a:gd name="T37" fmla="*/ 0 h 1700"/>
                <a:gd name="T38" fmla="*/ 0 w 4235"/>
                <a:gd name="T39" fmla="*/ 0 h 1700"/>
                <a:gd name="T40" fmla="*/ 0 w 4235"/>
                <a:gd name="T41" fmla="*/ 0 h 1700"/>
                <a:gd name="T42" fmla="*/ 0 w 4235"/>
                <a:gd name="T43" fmla="*/ 0 h 1700"/>
                <a:gd name="T44" fmla="*/ 0 w 4235"/>
                <a:gd name="T45" fmla="*/ 0 h 1700"/>
                <a:gd name="T46" fmla="*/ 0 w 4235"/>
                <a:gd name="T47" fmla="*/ 0 h 1700"/>
                <a:gd name="T48" fmla="*/ 0 w 4235"/>
                <a:gd name="T49" fmla="*/ 0 h 1700"/>
                <a:gd name="T50" fmla="*/ 0 w 4235"/>
                <a:gd name="T51" fmla="*/ 0 h 1700"/>
                <a:gd name="T52" fmla="*/ 0 w 4235"/>
                <a:gd name="T53" fmla="*/ 0 h 1700"/>
                <a:gd name="T54" fmla="*/ 0 w 4235"/>
                <a:gd name="T55" fmla="*/ 0 h 1700"/>
                <a:gd name="T56" fmla="*/ 0 w 4235"/>
                <a:gd name="T57" fmla="*/ 0 h 1700"/>
                <a:gd name="T58" fmla="*/ 0 w 4235"/>
                <a:gd name="T59" fmla="*/ 0 h 1700"/>
                <a:gd name="T60" fmla="*/ 0 w 4235"/>
                <a:gd name="T61" fmla="*/ 0 h 1700"/>
                <a:gd name="T62" fmla="*/ 0 w 4235"/>
                <a:gd name="T63" fmla="*/ 0 h 1700"/>
                <a:gd name="T64" fmla="*/ 0 w 4235"/>
                <a:gd name="T65" fmla="*/ 0 h 1700"/>
                <a:gd name="T66" fmla="*/ 0 w 4235"/>
                <a:gd name="T67" fmla="*/ 0 h 1700"/>
                <a:gd name="T68" fmla="*/ 0 w 4235"/>
                <a:gd name="T69" fmla="*/ 0 h 1700"/>
                <a:gd name="T70" fmla="*/ 0 w 4235"/>
                <a:gd name="T71" fmla="*/ 0 h 1700"/>
                <a:gd name="T72" fmla="*/ 0 w 4235"/>
                <a:gd name="T73" fmla="*/ 0 h 1700"/>
                <a:gd name="T74" fmla="*/ 0 w 4235"/>
                <a:gd name="T75" fmla="*/ 0 h 1700"/>
                <a:gd name="T76" fmla="*/ 0 w 4235"/>
                <a:gd name="T77" fmla="*/ 0 h 1700"/>
                <a:gd name="T78" fmla="*/ 0 w 4235"/>
                <a:gd name="T79" fmla="*/ 0 h 17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35"/>
                <a:gd name="T121" fmla="*/ 0 h 1700"/>
                <a:gd name="T122" fmla="*/ 4235 w 4235"/>
                <a:gd name="T123" fmla="*/ 1700 h 170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35" h="1700">
                  <a:moveTo>
                    <a:pt x="0" y="1700"/>
                  </a:moveTo>
                  <a:lnTo>
                    <a:pt x="176" y="1700"/>
                  </a:lnTo>
                  <a:lnTo>
                    <a:pt x="329" y="1696"/>
                  </a:lnTo>
                  <a:lnTo>
                    <a:pt x="495" y="1689"/>
                  </a:lnTo>
                  <a:lnTo>
                    <a:pt x="663" y="1683"/>
                  </a:lnTo>
                  <a:lnTo>
                    <a:pt x="846" y="1671"/>
                  </a:lnTo>
                  <a:lnTo>
                    <a:pt x="1023" y="1655"/>
                  </a:lnTo>
                  <a:lnTo>
                    <a:pt x="1179" y="1643"/>
                  </a:lnTo>
                  <a:lnTo>
                    <a:pt x="1356" y="1625"/>
                  </a:lnTo>
                  <a:lnTo>
                    <a:pt x="1514" y="1605"/>
                  </a:lnTo>
                  <a:lnTo>
                    <a:pt x="1659" y="1587"/>
                  </a:lnTo>
                  <a:lnTo>
                    <a:pt x="1830" y="1562"/>
                  </a:lnTo>
                  <a:lnTo>
                    <a:pt x="2031" y="1524"/>
                  </a:lnTo>
                  <a:lnTo>
                    <a:pt x="2209" y="1492"/>
                  </a:lnTo>
                  <a:lnTo>
                    <a:pt x="2405" y="1448"/>
                  </a:lnTo>
                  <a:lnTo>
                    <a:pt x="2606" y="1398"/>
                  </a:lnTo>
                  <a:lnTo>
                    <a:pt x="2797" y="1347"/>
                  </a:lnTo>
                  <a:lnTo>
                    <a:pt x="2948" y="1297"/>
                  </a:lnTo>
                  <a:lnTo>
                    <a:pt x="3137" y="1234"/>
                  </a:lnTo>
                  <a:lnTo>
                    <a:pt x="3293" y="1171"/>
                  </a:lnTo>
                  <a:lnTo>
                    <a:pt x="3432" y="1115"/>
                  </a:lnTo>
                  <a:lnTo>
                    <a:pt x="3547" y="1052"/>
                  </a:lnTo>
                  <a:lnTo>
                    <a:pt x="3660" y="995"/>
                  </a:lnTo>
                  <a:lnTo>
                    <a:pt x="3748" y="939"/>
                  </a:lnTo>
                  <a:lnTo>
                    <a:pt x="3824" y="889"/>
                  </a:lnTo>
                  <a:lnTo>
                    <a:pt x="3906" y="824"/>
                  </a:lnTo>
                  <a:lnTo>
                    <a:pt x="3989" y="761"/>
                  </a:lnTo>
                  <a:lnTo>
                    <a:pt x="4052" y="698"/>
                  </a:lnTo>
                  <a:lnTo>
                    <a:pt x="4140" y="579"/>
                  </a:lnTo>
                  <a:lnTo>
                    <a:pt x="4197" y="477"/>
                  </a:lnTo>
                  <a:lnTo>
                    <a:pt x="4210" y="434"/>
                  </a:lnTo>
                  <a:lnTo>
                    <a:pt x="4235" y="347"/>
                  </a:lnTo>
                  <a:lnTo>
                    <a:pt x="4235" y="277"/>
                  </a:lnTo>
                  <a:lnTo>
                    <a:pt x="4235" y="0"/>
                  </a:lnTo>
                  <a:lnTo>
                    <a:pt x="4057" y="133"/>
                  </a:lnTo>
                  <a:lnTo>
                    <a:pt x="3212" y="743"/>
                  </a:lnTo>
                  <a:lnTo>
                    <a:pt x="1988" y="1065"/>
                  </a:lnTo>
                  <a:lnTo>
                    <a:pt x="722" y="1234"/>
                  </a:lnTo>
                  <a:lnTo>
                    <a:pt x="0" y="1272"/>
                  </a:lnTo>
                  <a:lnTo>
                    <a:pt x="0" y="170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 name="Rectangle 20"/>
            <p:cNvSpPr>
              <a:spLocks noChangeArrowheads="1"/>
            </p:cNvSpPr>
            <p:nvPr/>
          </p:nvSpPr>
          <p:spPr bwMode="auto">
            <a:xfrm rot="-5400000">
              <a:off x="3969" y="1947"/>
              <a:ext cx="105" cy="59"/>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en-US" sz="2400">
                <a:solidFill>
                  <a:schemeClr val="tx2"/>
                </a:solidFill>
                <a:latin typeface="Tahoma" pitchFamily="34" charset="0"/>
              </a:endParaRPr>
            </a:p>
          </p:txBody>
        </p:sp>
        <p:sp>
          <p:nvSpPr>
            <p:cNvPr id="12" name="Freeform 21"/>
            <p:cNvSpPr>
              <a:spLocks/>
            </p:cNvSpPr>
            <p:nvPr/>
          </p:nvSpPr>
          <p:spPr bwMode="auto">
            <a:xfrm rot="-5400000">
              <a:off x="3911" y="1949"/>
              <a:ext cx="106" cy="57"/>
            </a:xfrm>
            <a:custGeom>
              <a:avLst/>
              <a:gdLst>
                <a:gd name="T0" fmla="*/ 0 w 1437"/>
                <a:gd name="T1" fmla="*/ 0 h 332"/>
                <a:gd name="T2" fmla="*/ 0 w 1437"/>
                <a:gd name="T3" fmla="*/ 0 h 332"/>
                <a:gd name="T4" fmla="*/ 0 w 1437"/>
                <a:gd name="T5" fmla="*/ 0 h 332"/>
                <a:gd name="T6" fmla="*/ 0 w 1437"/>
                <a:gd name="T7" fmla="*/ 0 h 332"/>
                <a:gd name="T8" fmla="*/ 0 60000 65536"/>
                <a:gd name="T9" fmla="*/ 0 60000 65536"/>
                <a:gd name="T10" fmla="*/ 0 60000 65536"/>
                <a:gd name="T11" fmla="*/ 0 60000 65536"/>
                <a:gd name="T12" fmla="*/ 0 w 1437"/>
                <a:gd name="T13" fmla="*/ 0 h 332"/>
                <a:gd name="T14" fmla="*/ 1437 w 1437"/>
                <a:gd name="T15" fmla="*/ 332 h 332"/>
              </a:gdLst>
              <a:ahLst/>
              <a:cxnLst>
                <a:cxn ang="T8">
                  <a:pos x="T0" y="T1"/>
                </a:cxn>
                <a:cxn ang="T9">
                  <a:pos x="T2" y="T3"/>
                </a:cxn>
                <a:cxn ang="T10">
                  <a:pos x="T4" y="T5"/>
                </a:cxn>
                <a:cxn ang="T11">
                  <a:pos x="T6" y="T7"/>
                </a:cxn>
              </a:cxnLst>
              <a:rect l="T12" t="T13" r="T14" b="T15"/>
              <a:pathLst>
                <a:path w="1437" h="332">
                  <a:moveTo>
                    <a:pt x="0" y="332"/>
                  </a:moveTo>
                  <a:lnTo>
                    <a:pt x="1437" y="332"/>
                  </a:lnTo>
                  <a:lnTo>
                    <a:pt x="718" y="0"/>
                  </a:lnTo>
                  <a:lnTo>
                    <a:pt x="0" y="33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3" name="Freeform 22"/>
            <p:cNvSpPr>
              <a:spLocks/>
            </p:cNvSpPr>
            <p:nvPr/>
          </p:nvSpPr>
          <p:spPr bwMode="auto">
            <a:xfrm rot="-5400000">
              <a:off x="3947" y="1996"/>
              <a:ext cx="311" cy="222"/>
            </a:xfrm>
            <a:custGeom>
              <a:avLst/>
              <a:gdLst>
                <a:gd name="T0" fmla="*/ 0 w 4231"/>
                <a:gd name="T1" fmla="*/ 0 h 1308"/>
                <a:gd name="T2" fmla="*/ 0 w 4231"/>
                <a:gd name="T3" fmla="*/ 0 h 1308"/>
                <a:gd name="T4" fmla="*/ 0 w 4231"/>
                <a:gd name="T5" fmla="*/ 0 h 1308"/>
                <a:gd name="T6" fmla="*/ 0 w 4231"/>
                <a:gd name="T7" fmla="*/ 0 h 1308"/>
                <a:gd name="T8" fmla="*/ 0 w 4231"/>
                <a:gd name="T9" fmla="*/ 0 h 1308"/>
                <a:gd name="T10" fmla="*/ 0 w 4231"/>
                <a:gd name="T11" fmla="*/ 0 h 1308"/>
                <a:gd name="T12" fmla="*/ 0 w 4231"/>
                <a:gd name="T13" fmla="*/ 0 h 1308"/>
                <a:gd name="T14" fmla="*/ 0 w 4231"/>
                <a:gd name="T15" fmla="*/ 0 h 1308"/>
                <a:gd name="T16" fmla="*/ 0 w 4231"/>
                <a:gd name="T17" fmla="*/ 0 h 1308"/>
                <a:gd name="T18" fmla="*/ 0 w 4231"/>
                <a:gd name="T19" fmla="*/ 0 h 1308"/>
                <a:gd name="T20" fmla="*/ 0 w 4231"/>
                <a:gd name="T21" fmla="*/ 0 h 1308"/>
                <a:gd name="T22" fmla="*/ 0 w 4231"/>
                <a:gd name="T23" fmla="*/ 0 h 1308"/>
                <a:gd name="T24" fmla="*/ 0 w 4231"/>
                <a:gd name="T25" fmla="*/ 0 h 1308"/>
                <a:gd name="T26" fmla="*/ 0 w 4231"/>
                <a:gd name="T27" fmla="*/ 0 h 1308"/>
                <a:gd name="T28" fmla="*/ 0 w 4231"/>
                <a:gd name="T29" fmla="*/ 0 h 1308"/>
                <a:gd name="T30" fmla="*/ 0 w 4231"/>
                <a:gd name="T31" fmla="*/ 0 h 1308"/>
                <a:gd name="T32" fmla="*/ 0 w 4231"/>
                <a:gd name="T33" fmla="*/ 0 h 1308"/>
                <a:gd name="T34" fmla="*/ 0 w 4231"/>
                <a:gd name="T35" fmla="*/ 0 h 1308"/>
                <a:gd name="T36" fmla="*/ 0 w 4231"/>
                <a:gd name="T37" fmla="*/ 0 h 1308"/>
                <a:gd name="T38" fmla="*/ 0 w 4231"/>
                <a:gd name="T39" fmla="*/ 0 h 1308"/>
                <a:gd name="T40" fmla="*/ 0 w 4231"/>
                <a:gd name="T41" fmla="*/ 0 h 1308"/>
                <a:gd name="T42" fmla="*/ 0 w 4231"/>
                <a:gd name="T43" fmla="*/ 0 h 1308"/>
                <a:gd name="T44" fmla="*/ 0 w 4231"/>
                <a:gd name="T45" fmla="*/ 0 h 1308"/>
                <a:gd name="T46" fmla="*/ 0 w 4231"/>
                <a:gd name="T47" fmla="*/ 0 h 1308"/>
                <a:gd name="T48" fmla="*/ 0 w 4231"/>
                <a:gd name="T49" fmla="*/ 0 h 1308"/>
                <a:gd name="T50" fmla="*/ 0 w 4231"/>
                <a:gd name="T51" fmla="*/ 0 h 1308"/>
                <a:gd name="T52" fmla="*/ 0 w 4231"/>
                <a:gd name="T53" fmla="*/ 0 h 1308"/>
                <a:gd name="T54" fmla="*/ 0 w 4231"/>
                <a:gd name="T55" fmla="*/ 0 h 1308"/>
                <a:gd name="T56" fmla="*/ 0 w 4231"/>
                <a:gd name="T57" fmla="*/ 0 h 1308"/>
                <a:gd name="T58" fmla="*/ 0 w 4231"/>
                <a:gd name="T59" fmla="*/ 0 h 1308"/>
                <a:gd name="T60" fmla="*/ 0 w 4231"/>
                <a:gd name="T61" fmla="*/ 0 h 1308"/>
                <a:gd name="T62" fmla="*/ 0 w 4231"/>
                <a:gd name="T63" fmla="*/ 0 h 1308"/>
                <a:gd name="T64" fmla="*/ 0 w 4231"/>
                <a:gd name="T65" fmla="*/ 0 h 1308"/>
                <a:gd name="T66" fmla="*/ 0 w 4231"/>
                <a:gd name="T67" fmla="*/ 0 h 1308"/>
                <a:gd name="T68" fmla="*/ 0 w 4231"/>
                <a:gd name="T69" fmla="*/ 0 h 1308"/>
                <a:gd name="T70" fmla="*/ 0 w 4231"/>
                <a:gd name="T71" fmla="*/ 0 h 1308"/>
                <a:gd name="T72" fmla="*/ 0 w 4231"/>
                <a:gd name="T73" fmla="*/ 0 h 1308"/>
                <a:gd name="T74" fmla="*/ 0 w 4231"/>
                <a:gd name="T75" fmla="*/ 0 h 1308"/>
                <a:gd name="T76" fmla="*/ 0 w 4231"/>
                <a:gd name="T77" fmla="*/ 0 h 1308"/>
                <a:gd name="T78" fmla="*/ 0 w 4231"/>
                <a:gd name="T79" fmla="*/ 0 h 13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31"/>
                <a:gd name="T121" fmla="*/ 0 h 1308"/>
                <a:gd name="T122" fmla="*/ 4231 w 4231"/>
                <a:gd name="T123" fmla="*/ 1308 h 130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31" h="1308">
                  <a:moveTo>
                    <a:pt x="3" y="1104"/>
                  </a:moveTo>
                  <a:lnTo>
                    <a:pt x="112" y="1101"/>
                  </a:lnTo>
                  <a:lnTo>
                    <a:pt x="250" y="1099"/>
                  </a:lnTo>
                  <a:lnTo>
                    <a:pt x="364" y="1097"/>
                  </a:lnTo>
                  <a:lnTo>
                    <a:pt x="478" y="1092"/>
                  </a:lnTo>
                  <a:lnTo>
                    <a:pt x="604" y="1087"/>
                  </a:lnTo>
                  <a:lnTo>
                    <a:pt x="718" y="1080"/>
                  </a:lnTo>
                  <a:lnTo>
                    <a:pt x="848" y="1071"/>
                  </a:lnTo>
                  <a:lnTo>
                    <a:pt x="954" y="1063"/>
                  </a:lnTo>
                  <a:lnTo>
                    <a:pt x="1087" y="1050"/>
                  </a:lnTo>
                  <a:lnTo>
                    <a:pt x="1216" y="1036"/>
                  </a:lnTo>
                  <a:lnTo>
                    <a:pt x="1354" y="1021"/>
                  </a:lnTo>
                  <a:lnTo>
                    <a:pt x="1470" y="1004"/>
                  </a:lnTo>
                  <a:lnTo>
                    <a:pt x="1577" y="990"/>
                  </a:lnTo>
                  <a:lnTo>
                    <a:pt x="1700" y="972"/>
                  </a:lnTo>
                  <a:lnTo>
                    <a:pt x="1876" y="941"/>
                  </a:lnTo>
                  <a:lnTo>
                    <a:pt x="2038" y="908"/>
                  </a:lnTo>
                  <a:lnTo>
                    <a:pt x="2231" y="863"/>
                  </a:lnTo>
                  <a:lnTo>
                    <a:pt x="2359" y="829"/>
                  </a:lnTo>
                  <a:lnTo>
                    <a:pt x="2440" y="806"/>
                  </a:lnTo>
                  <a:lnTo>
                    <a:pt x="2598" y="758"/>
                  </a:lnTo>
                  <a:lnTo>
                    <a:pt x="2748" y="705"/>
                  </a:lnTo>
                  <a:lnTo>
                    <a:pt x="2857" y="663"/>
                  </a:lnTo>
                  <a:lnTo>
                    <a:pt x="2941" y="628"/>
                  </a:lnTo>
                  <a:lnTo>
                    <a:pt x="3034" y="583"/>
                  </a:lnTo>
                  <a:lnTo>
                    <a:pt x="3111" y="541"/>
                  </a:lnTo>
                  <a:lnTo>
                    <a:pt x="3177" y="503"/>
                  </a:lnTo>
                  <a:lnTo>
                    <a:pt x="3251" y="454"/>
                  </a:lnTo>
                  <a:lnTo>
                    <a:pt x="3317" y="408"/>
                  </a:lnTo>
                  <a:lnTo>
                    <a:pt x="3372" y="362"/>
                  </a:lnTo>
                  <a:lnTo>
                    <a:pt x="3419" y="320"/>
                  </a:lnTo>
                  <a:lnTo>
                    <a:pt x="3458" y="278"/>
                  </a:lnTo>
                  <a:lnTo>
                    <a:pt x="3488" y="240"/>
                  </a:lnTo>
                  <a:lnTo>
                    <a:pt x="3513" y="198"/>
                  </a:lnTo>
                  <a:lnTo>
                    <a:pt x="3534" y="161"/>
                  </a:lnTo>
                  <a:lnTo>
                    <a:pt x="3547" y="127"/>
                  </a:lnTo>
                  <a:lnTo>
                    <a:pt x="3561" y="82"/>
                  </a:lnTo>
                  <a:lnTo>
                    <a:pt x="3568" y="42"/>
                  </a:lnTo>
                  <a:lnTo>
                    <a:pt x="3569" y="0"/>
                  </a:lnTo>
                  <a:lnTo>
                    <a:pt x="4231" y="0"/>
                  </a:lnTo>
                  <a:lnTo>
                    <a:pt x="4224" y="67"/>
                  </a:lnTo>
                  <a:lnTo>
                    <a:pt x="4211" y="124"/>
                  </a:lnTo>
                  <a:lnTo>
                    <a:pt x="4194" y="173"/>
                  </a:lnTo>
                  <a:lnTo>
                    <a:pt x="4173" y="212"/>
                  </a:lnTo>
                  <a:lnTo>
                    <a:pt x="4151" y="254"/>
                  </a:lnTo>
                  <a:lnTo>
                    <a:pt x="4116" y="301"/>
                  </a:lnTo>
                  <a:lnTo>
                    <a:pt x="4087" y="337"/>
                  </a:lnTo>
                  <a:lnTo>
                    <a:pt x="4039" y="387"/>
                  </a:lnTo>
                  <a:lnTo>
                    <a:pt x="3990" y="432"/>
                  </a:lnTo>
                  <a:lnTo>
                    <a:pt x="3940" y="475"/>
                  </a:lnTo>
                  <a:lnTo>
                    <a:pt x="3881" y="520"/>
                  </a:lnTo>
                  <a:lnTo>
                    <a:pt x="3828" y="557"/>
                  </a:lnTo>
                  <a:lnTo>
                    <a:pt x="3742" y="608"/>
                  </a:lnTo>
                  <a:lnTo>
                    <a:pt x="3657" y="657"/>
                  </a:lnTo>
                  <a:lnTo>
                    <a:pt x="3531" y="718"/>
                  </a:lnTo>
                  <a:lnTo>
                    <a:pt x="3407" y="772"/>
                  </a:lnTo>
                  <a:lnTo>
                    <a:pt x="3281" y="822"/>
                  </a:lnTo>
                  <a:lnTo>
                    <a:pt x="3169" y="864"/>
                  </a:lnTo>
                  <a:lnTo>
                    <a:pt x="3009" y="918"/>
                  </a:lnTo>
                  <a:lnTo>
                    <a:pt x="2826" y="972"/>
                  </a:lnTo>
                  <a:lnTo>
                    <a:pt x="2643" y="1017"/>
                  </a:lnTo>
                  <a:lnTo>
                    <a:pt x="2476" y="1055"/>
                  </a:lnTo>
                  <a:lnTo>
                    <a:pt x="2363" y="1080"/>
                  </a:lnTo>
                  <a:lnTo>
                    <a:pt x="2222" y="1109"/>
                  </a:lnTo>
                  <a:lnTo>
                    <a:pt x="2118" y="1129"/>
                  </a:lnTo>
                  <a:lnTo>
                    <a:pt x="2002" y="1147"/>
                  </a:lnTo>
                  <a:lnTo>
                    <a:pt x="1884" y="1167"/>
                  </a:lnTo>
                  <a:lnTo>
                    <a:pt x="1771" y="1183"/>
                  </a:lnTo>
                  <a:lnTo>
                    <a:pt x="1620" y="1204"/>
                  </a:lnTo>
                  <a:lnTo>
                    <a:pt x="1487" y="1218"/>
                  </a:lnTo>
                  <a:lnTo>
                    <a:pt x="1343" y="1235"/>
                  </a:lnTo>
                  <a:lnTo>
                    <a:pt x="1174" y="1252"/>
                  </a:lnTo>
                  <a:lnTo>
                    <a:pt x="1002" y="1267"/>
                  </a:lnTo>
                  <a:lnTo>
                    <a:pt x="864" y="1276"/>
                  </a:lnTo>
                  <a:lnTo>
                    <a:pt x="708" y="1287"/>
                  </a:lnTo>
                  <a:lnTo>
                    <a:pt x="541" y="1293"/>
                  </a:lnTo>
                  <a:lnTo>
                    <a:pt x="316" y="1301"/>
                  </a:lnTo>
                  <a:lnTo>
                    <a:pt x="112" y="1304"/>
                  </a:lnTo>
                  <a:lnTo>
                    <a:pt x="0" y="1308"/>
                  </a:lnTo>
                  <a:lnTo>
                    <a:pt x="3" y="110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nvGrpSpPr>
            <p:cNvPr id="14" name="Group 23"/>
            <p:cNvGrpSpPr>
              <a:grpSpLocks/>
            </p:cNvGrpSpPr>
            <p:nvPr/>
          </p:nvGrpSpPr>
          <p:grpSpPr bwMode="auto">
            <a:xfrm>
              <a:off x="4116" y="1824"/>
              <a:ext cx="259" cy="439"/>
              <a:chOff x="4116" y="1824"/>
              <a:chExt cx="259" cy="439"/>
            </a:xfrm>
          </p:grpSpPr>
          <p:sp>
            <p:nvSpPr>
              <p:cNvPr id="15" name="Freeform 24"/>
              <p:cNvSpPr>
                <a:spLocks/>
              </p:cNvSpPr>
              <p:nvPr/>
            </p:nvSpPr>
            <p:spPr bwMode="auto">
              <a:xfrm rot="-5400000">
                <a:off x="4238" y="1747"/>
                <a:ext cx="14" cy="258"/>
              </a:xfrm>
              <a:custGeom>
                <a:avLst/>
                <a:gdLst>
                  <a:gd name="T0" fmla="*/ 0 w 200"/>
                  <a:gd name="T1" fmla="*/ 0 h 1511"/>
                  <a:gd name="T2" fmla="*/ 0 w 200"/>
                  <a:gd name="T3" fmla="*/ 0 h 1511"/>
                  <a:gd name="T4" fmla="*/ 0 w 200"/>
                  <a:gd name="T5" fmla="*/ 0 h 1511"/>
                  <a:gd name="T6" fmla="*/ 0 w 200"/>
                  <a:gd name="T7" fmla="*/ 0 h 1511"/>
                  <a:gd name="T8" fmla="*/ 0 w 200"/>
                  <a:gd name="T9" fmla="*/ 0 h 1511"/>
                  <a:gd name="T10" fmla="*/ 0 60000 65536"/>
                  <a:gd name="T11" fmla="*/ 0 60000 65536"/>
                  <a:gd name="T12" fmla="*/ 0 60000 65536"/>
                  <a:gd name="T13" fmla="*/ 0 60000 65536"/>
                  <a:gd name="T14" fmla="*/ 0 60000 65536"/>
                  <a:gd name="T15" fmla="*/ 0 w 200"/>
                  <a:gd name="T16" fmla="*/ 0 h 1511"/>
                  <a:gd name="T17" fmla="*/ 200 w 200"/>
                  <a:gd name="T18" fmla="*/ 1511 h 1511"/>
                </a:gdLst>
                <a:ahLst/>
                <a:cxnLst>
                  <a:cxn ang="T10">
                    <a:pos x="T0" y="T1"/>
                  </a:cxn>
                  <a:cxn ang="T11">
                    <a:pos x="T2" y="T3"/>
                  </a:cxn>
                  <a:cxn ang="T12">
                    <a:pos x="T4" y="T5"/>
                  </a:cxn>
                  <a:cxn ang="T13">
                    <a:pos x="T6" y="T7"/>
                  </a:cxn>
                  <a:cxn ang="T14">
                    <a:pos x="T8" y="T9"/>
                  </a:cxn>
                </a:cxnLst>
                <a:rect l="T15" t="T16" r="T17" b="T18"/>
                <a:pathLst>
                  <a:path w="200" h="1511">
                    <a:moveTo>
                      <a:pt x="200" y="0"/>
                    </a:moveTo>
                    <a:lnTo>
                      <a:pt x="200" y="1511"/>
                    </a:lnTo>
                    <a:lnTo>
                      <a:pt x="0" y="1108"/>
                    </a:lnTo>
                    <a:lnTo>
                      <a:pt x="0" y="402"/>
                    </a:lnTo>
                    <a:lnTo>
                      <a:pt x="20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 name="Freeform 25"/>
              <p:cNvSpPr>
                <a:spLocks/>
              </p:cNvSpPr>
              <p:nvPr/>
            </p:nvSpPr>
            <p:spPr bwMode="auto">
              <a:xfrm rot="-5400000">
                <a:off x="4026" y="1915"/>
                <a:ext cx="439" cy="258"/>
              </a:xfrm>
              <a:custGeom>
                <a:avLst/>
                <a:gdLst>
                  <a:gd name="T0" fmla="*/ 0 w 5959"/>
                  <a:gd name="T1" fmla="*/ 0 h 1511"/>
                  <a:gd name="T2" fmla="*/ 0 w 5959"/>
                  <a:gd name="T3" fmla="*/ 0 h 1511"/>
                  <a:gd name="T4" fmla="*/ 0 w 5959"/>
                  <a:gd name="T5" fmla="*/ 0 h 1511"/>
                  <a:gd name="T6" fmla="*/ 0 w 5959"/>
                  <a:gd name="T7" fmla="*/ 0 h 1511"/>
                  <a:gd name="T8" fmla="*/ 0 w 5959"/>
                  <a:gd name="T9" fmla="*/ 0 h 1511"/>
                  <a:gd name="T10" fmla="*/ 0 w 5959"/>
                  <a:gd name="T11" fmla="*/ 0 h 1511"/>
                  <a:gd name="T12" fmla="*/ 0 w 5959"/>
                  <a:gd name="T13" fmla="*/ 0 h 1511"/>
                  <a:gd name="T14" fmla="*/ 0 w 5959"/>
                  <a:gd name="T15" fmla="*/ 0 h 1511"/>
                  <a:gd name="T16" fmla="*/ 0 60000 65536"/>
                  <a:gd name="T17" fmla="*/ 0 60000 65536"/>
                  <a:gd name="T18" fmla="*/ 0 60000 65536"/>
                  <a:gd name="T19" fmla="*/ 0 60000 65536"/>
                  <a:gd name="T20" fmla="*/ 0 60000 65536"/>
                  <a:gd name="T21" fmla="*/ 0 60000 65536"/>
                  <a:gd name="T22" fmla="*/ 0 60000 65536"/>
                  <a:gd name="T23" fmla="*/ 0 60000 65536"/>
                  <a:gd name="T24" fmla="*/ 0 w 5959"/>
                  <a:gd name="T25" fmla="*/ 0 h 1511"/>
                  <a:gd name="T26" fmla="*/ 5959 w 5959"/>
                  <a:gd name="T27" fmla="*/ 1511 h 15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59" h="1511">
                    <a:moveTo>
                      <a:pt x="5353" y="503"/>
                    </a:moveTo>
                    <a:lnTo>
                      <a:pt x="5353" y="0"/>
                    </a:lnTo>
                    <a:lnTo>
                      <a:pt x="5959" y="806"/>
                    </a:lnTo>
                    <a:lnTo>
                      <a:pt x="5353" y="1511"/>
                    </a:lnTo>
                    <a:lnTo>
                      <a:pt x="5353" y="1008"/>
                    </a:lnTo>
                    <a:lnTo>
                      <a:pt x="0" y="1008"/>
                    </a:lnTo>
                    <a:lnTo>
                      <a:pt x="0" y="503"/>
                    </a:lnTo>
                    <a:lnTo>
                      <a:pt x="5353" y="50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spTree>
    <p:extLst>
      <p:ext uri="{BB962C8B-B14F-4D97-AF65-F5344CB8AC3E}">
        <p14:creationId xmlns:p14="http://schemas.microsoft.com/office/powerpoint/2010/main" val="4150645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6781800" cy="1080120"/>
          </a:xfrm>
        </p:spPr>
        <p:txBody>
          <a:bodyPr/>
          <a:lstStyle/>
          <a:p>
            <a:r>
              <a:rPr lang="en-GB" dirty="0"/>
              <a:t>What Will You Sell?</a:t>
            </a:r>
          </a:p>
        </p:txBody>
      </p:sp>
      <p:sp>
        <p:nvSpPr>
          <p:cNvPr id="3" name="Content Placeholder 2"/>
          <p:cNvSpPr>
            <a:spLocks noGrp="1"/>
          </p:cNvSpPr>
          <p:nvPr>
            <p:ph idx="1"/>
          </p:nvPr>
        </p:nvSpPr>
        <p:spPr>
          <a:xfrm>
            <a:off x="1026443" y="2132856"/>
            <a:ext cx="8226077" cy="3886200"/>
          </a:xfrm>
        </p:spPr>
        <p:txBody>
          <a:bodyPr/>
          <a:lstStyle/>
          <a:p>
            <a:pPr eaLnBrk="1" hangingPunct="1">
              <a:lnSpc>
                <a:spcPct val="90000"/>
              </a:lnSpc>
              <a:defRPr/>
            </a:pPr>
            <a:r>
              <a:rPr lang="en-GB" dirty="0"/>
              <a:t>Low risk  or  high risk, low value.</a:t>
            </a:r>
          </a:p>
          <a:p>
            <a:pPr eaLnBrk="1" hangingPunct="1">
              <a:lnSpc>
                <a:spcPct val="90000"/>
              </a:lnSpc>
              <a:defRPr/>
            </a:pPr>
            <a:r>
              <a:rPr lang="en-GB" dirty="0"/>
              <a:t>Brand names, standard spec. or customers can “play” with the spec.</a:t>
            </a:r>
          </a:p>
          <a:p>
            <a:pPr eaLnBrk="1" hangingPunct="1">
              <a:lnSpc>
                <a:spcPct val="90000"/>
              </a:lnSpc>
              <a:defRPr/>
            </a:pPr>
            <a:r>
              <a:rPr lang="en-GB" dirty="0"/>
              <a:t>Wide product variety.</a:t>
            </a:r>
          </a:p>
          <a:p>
            <a:pPr eaLnBrk="1" hangingPunct="1">
              <a:lnSpc>
                <a:spcPct val="90000"/>
              </a:lnSpc>
              <a:defRPr/>
            </a:pPr>
            <a:r>
              <a:rPr lang="en-GB" dirty="0"/>
              <a:t>Products that are easy to dispatch.</a:t>
            </a:r>
          </a:p>
          <a:p>
            <a:pPr eaLnBrk="1" hangingPunct="1">
              <a:lnSpc>
                <a:spcPct val="90000"/>
              </a:lnSpc>
              <a:defRPr/>
            </a:pPr>
            <a:r>
              <a:rPr lang="en-GB" dirty="0"/>
              <a:t>Digital products.</a:t>
            </a:r>
          </a:p>
          <a:p>
            <a:pPr eaLnBrk="1" hangingPunct="1">
              <a:lnSpc>
                <a:spcPct val="90000"/>
              </a:lnSpc>
              <a:defRPr/>
            </a:pPr>
            <a:r>
              <a:rPr lang="en-GB" dirty="0"/>
              <a:t>Services where the customer’s presence is not required.</a:t>
            </a:r>
          </a:p>
          <a:p>
            <a:pPr eaLnBrk="1" hangingPunct="1">
              <a:lnSpc>
                <a:spcPct val="90000"/>
              </a:lnSpc>
              <a:defRPr/>
            </a:pPr>
            <a:r>
              <a:rPr lang="en-GB" dirty="0"/>
              <a:t>High demand (either nationwide or many regular customers in a given locality).</a:t>
            </a:r>
          </a:p>
          <a:p>
            <a:pPr eaLnBrk="1" hangingPunct="1">
              <a:lnSpc>
                <a:spcPct val="90000"/>
              </a:lnSpc>
              <a:defRPr/>
            </a:pPr>
            <a:r>
              <a:rPr lang="en-GB" dirty="0"/>
              <a:t>Suitable for use in many countries.</a:t>
            </a:r>
          </a:p>
          <a:p>
            <a:endParaRPr lang="en-GB" dirty="0"/>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476672"/>
            <a:ext cx="1457325"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Box 29"/>
          <p:cNvSpPr txBox="1">
            <a:spLocks noChangeArrowheads="1"/>
          </p:cNvSpPr>
          <p:nvPr/>
        </p:nvSpPr>
        <p:spPr bwMode="auto">
          <a:xfrm rot="16200000">
            <a:off x="-1529084" y="3383996"/>
            <a:ext cx="388843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GB" altLang="en-US" sz="2800" dirty="0">
                <a:solidFill>
                  <a:schemeClr val="hlink"/>
                </a:solidFill>
              </a:rPr>
              <a:t>Iterative with your capability analysis</a:t>
            </a:r>
          </a:p>
        </p:txBody>
      </p:sp>
    </p:spTree>
    <p:extLst>
      <p:ext uri="{BB962C8B-B14F-4D97-AF65-F5344CB8AC3E}">
        <p14:creationId xmlns:p14="http://schemas.microsoft.com/office/powerpoint/2010/main" val="190991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7416824" cy="1600200"/>
          </a:xfrm>
        </p:spPr>
        <p:txBody>
          <a:bodyPr/>
          <a:lstStyle/>
          <a:p>
            <a:r>
              <a:rPr lang="en-GB" sz="4800" dirty="0"/>
              <a:t>Who Will You Sell it To?</a:t>
            </a:r>
            <a:br>
              <a:rPr lang="en-GB" sz="4800" dirty="0"/>
            </a:br>
            <a:r>
              <a:rPr lang="en-GB" sz="4800" dirty="0"/>
              <a:t>B2C Buyers</a:t>
            </a:r>
          </a:p>
        </p:txBody>
      </p:sp>
      <p:sp>
        <p:nvSpPr>
          <p:cNvPr id="3" name="Content Placeholder 2"/>
          <p:cNvSpPr>
            <a:spLocks noGrp="1"/>
          </p:cNvSpPr>
          <p:nvPr>
            <p:ph idx="1"/>
          </p:nvPr>
        </p:nvSpPr>
        <p:spPr>
          <a:xfrm>
            <a:off x="755576" y="2420888"/>
            <a:ext cx="7543800" cy="3598168"/>
          </a:xfrm>
        </p:spPr>
        <p:txBody>
          <a:bodyPr/>
          <a:lstStyle/>
          <a:p>
            <a:pPr eaLnBrk="1" hangingPunct="1"/>
            <a:r>
              <a:rPr lang="en-GB" altLang="en-US" sz="2800" dirty="0"/>
              <a:t>Time-Starved Consumers.</a:t>
            </a:r>
          </a:p>
          <a:p>
            <a:pPr lvl="1" eaLnBrk="1" hangingPunct="1"/>
            <a:r>
              <a:rPr lang="en-GB" altLang="en-US" dirty="0"/>
              <a:t>E.g. two-income homes, prepared to pay extra.</a:t>
            </a:r>
          </a:p>
          <a:p>
            <a:pPr eaLnBrk="1" hangingPunct="1"/>
            <a:r>
              <a:rPr lang="en-GB" altLang="en-US" sz="2800" dirty="0"/>
              <a:t>Shopping Avoiders.</a:t>
            </a:r>
          </a:p>
          <a:p>
            <a:pPr lvl="1" eaLnBrk="1" hangingPunct="1"/>
            <a:r>
              <a:rPr lang="en-GB" altLang="en-US" dirty="0"/>
              <a:t>Use e-Commerce to avoid queues, traffic.</a:t>
            </a:r>
          </a:p>
          <a:p>
            <a:pPr eaLnBrk="1" hangingPunct="1"/>
            <a:r>
              <a:rPr lang="en-GB" altLang="en-US" sz="2800" dirty="0"/>
              <a:t>New Technologists.</a:t>
            </a:r>
          </a:p>
          <a:p>
            <a:pPr lvl="1" eaLnBrk="1" hangingPunct="1"/>
            <a:r>
              <a:rPr lang="en-GB" altLang="en-US" dirty="0"/>
              <a:t>Like e-Commerce “because it’s cool”.</a:t>
            </a:r>
          </a:p>
          <a:p>
            <a:pPr lvl="1" eaLnBrk="1" hangingPunct="1"/>
            <a:endParaRPr lang="en-GB" altLang="en-US" sz="1600" dirty="0"/>
          </a:p>
          <a:p>
            <a:pPr lvl="2" eaLnBrk="1" hangingPunct="1"/>
            <a:r>
              <a:rPr lang="en-GB" altLang="en-US" sz="1600" dirty="0"/>
              <a:t>(Turban et al, </a:t>
            </a:r>
            <a:r>
              <a:rPr lang="en-GB" sz="1600" dirty="0"/>
              <a:t>Electronic Commerce: A Managerial Perspective. International ed. Prentice Hall</a:t>
            </a:r>
            <a:r>
              <a:rPr lang="en-GB" altLang="en-US" sz="1600" dirty="0"/>
              <a:t>)</a:t>
            </a:r>
          </a:p>
          <a:p>
            <a:endParaRPr lang="en-GB" dirty="0"/>
          </a:p>
        </p:txBody>
      </p:sp>
    </p:spTree>
    <p:extLst>
      <p:ext uri="{BB962C8B-B14F-4D97-AF65-F5344CB8AC3E}">
        <p14:creationId xmlns:p14="http://schemas.microsoft.com/office/powerpoint/2010/main" val="1888991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55576" y="476672"/>
            <a:ext cx="7416824" cy="1600200"/>
          </a:xfrm>
        </p:spPr>
        <p:txBody>
          <a:bodyPr/>
          <a:lstStyle/>
          <a:p>
            <a:r>
              <a:rPr lang="en-GB" sz="4800" dirty="0"/>
              <a:t>Who Will You Sell it To?</a:t>
            </a:r>
            <a:br>
              <a:rPr lang="en-GB" sz="4800" dirty="0"/>
            </a:br>
            <a:r>
              <a:rPr lang="en-GB" sz="4800" dirty="0"/>
              <a:t>B2C Buyers</a:t>
            </a:r>
          </a:p>
        </p:txBody>
      </p:sp>
      <p:sp>
        <p:nvSpPr>
          <p:cNvPr id="5" name="Content Placeholder 2"/>
          <p:cNvSpPr>
            <a:spLocks noGrp="1"/>
          </p:cNvSpPr>
          <p:nvPr>
            <p:ph idx="1"/>
          </p:nvPr>
        </p:nvSpPr>
        <p:spPr>
          <a:xfrm>
            <a:off x="755576" y="2567136"/>
            <a:ext cx="8208912" cy="3598168"/>
          </a:xfrm>
        </p:spPr>
        <p:txBody>
          <a:bodyPr/>
          <a:lstStyle/>
          <a:p>
            <a:pPr eaLnBrk="1" hangingPunct="1"/>
            <a:r>
              <a:rPr lang="en-GB" altLang="en-US" sz="2800" dirty="0"/>
              <a:t>Time Sensitive Materialists.</a:t>
            </a:r>
          </a:p>
          <a:p>
            <a:pPr lvl="1" eaLnBrk="1" hangingPunct="1"/>
            <a:r>
              <a:rPr lang="en-GB" altLang="en-US" sz="2000" dirty="0"/>
              <a:t>Use clicks-and-mortar e-Commerce sites only to find prices, then buy from shop.</a:t>
            </a:r>
          </a:p>
          <a:p>
            <a:pPr eaLnBrk="1" hangingPunct="1"/>
            <a:r>
              <a:rPr lang="en-GB" altLang="en-US" sz="2800" dirty="0"/>
              <a:t>Hunter Gatherers.</a:t>
            </a:r>
          </a:p>
          <a:p>
            <a:pPr lvl="1" eaLnBrk="1" hangingPunct="1"/>
            <a:r>
              <a:rPr lang="en-GB" altLang="en-US" sz="2000" dirty="0"/>
              <a:t>Enjoy price comparisons and search for value.</a:t>
            </a:r>
          </a:p>
          <a:p>
            <a:pPr eaLnBrk="1" hangingPunct="1"/>
            <a:r>
              <a:rPr lang="en-GB" altLang="en-US" sz="2800" dirty="0"/>
              <a:t>Brand Loyalists.</a:t>
            </a:r>
          </a:p>
          <a:p>
            <a:pPr lvl="1" eaLnBrk="1" hangingPunct="1"/>
            <a:r>
              <a:rPr lang="en-GB" altLang="en-US" sz="2000" dirty="0"/>
              <a:t>Shop solely for specific brands.</a:t>
            </a:r>
          </a:p>
          <a:p>
            <a:pPr eaLnBrk="1" hangingPunct="1"/>
            <a:r>
              <a:rPr lang="en-GB" altLang="en-US" sz="2800" dirty="0"/>
              <a:t>Single Shoppers.</a:t>
            </a:r>
            <a:endParaRPr lang="en-GB" altLang="en-US" dirty="0"/>
          </a:p>
          <a:p>
            <a:pPr marL="639763" lvl="2" indent="0" eaLnBrk="1" hangingPunct="1">
              <a:buNone/>
            </a:pPr>
            <a:r>
              <a:rPr lang="en-GB" altLang="en-US" sz="1600" dirty="0"/>
              <a:t>(Turban et al, </a:t>
            </a:r>
            <a:r>
              <a:rPr lang="en-GB" sz="1600" dirty="0"/>
              <a:t>Electronic Commerce: A Managerial Perspective. International ed. Prentice Hall</a:t>
            </a:r>
            <a:r>
              <a:rPr lang="en-GB" altLang="en-US" sz="1600" dirty="0"/>
              <a:t>)</a:t>
            </a:r>
          </a:p>
          <a:p>
            <a:endParaRPr lang="en-GB" dirty="0"/>
          </a:p>
        </p:txBody>
      </p:sp>
    </p:spTree>
    <p:extLst>
      <p:ext uri="{BB962C8B-B14F-4D97-AF65-F5344CB8AC3E}">
        <p14:creationId xmlns:p14="http://schemas.microsoft.com/office/powerpoint/2010/main" val="2443938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2276872"/>
            <a:ext cx="7543800" cy="3886200"/>
          </a:xfrm>
        </p:spPr>
        <p:txBody>
          <a:bodyPr/>
          <a:lstStyle/>
          <a:p>
            <a:pPr eaLnBrk="1" hangingPunct="1"/>
            <a:r>
              <a:rPr lang="en-GB" altLang="en-US" dirty="0"/>
              <a:t>What categories are missing from the Turban list? What is the significance?</a:t>
            </a:r>
          </a:p>
          <a:p>
            <a:pPr lvl="1" eaLnBrk="1" hangingPunct="1"/>
            <a:r>
              <a:rPr lang="en-GB" altLang="en-US" dirty="0"/>
              <a:t>The housebound? Physically disabled? Shift workers? Remote locations?</a:t>
            </a:r>
          </a:p>
          <a:p>
            <a:pPr lvl="1" eaLnBrk="1" hangingPunct="1"/>
            <a:r>
              <a:rPr lang="en-GB" altLang="en-US" dirty="0"/>
              <a:t>Identify potential new markets.</a:t>
            </a:r>
          </a:p>
          <a:p>
            <a:pPr eaLnBrk="1" hangingPunct="1"/>
            <a:r>
              <a:rPr lang="en-GB" altLang="en-US" dirty="0"/>
              <a:t>Why is it important to identify categories of buyers who currently use e-Commerce?</a:t>
            </a:r>
          </a:p>
          <a:p>
            <a:pPr lvl="1" eaLnBrk="1" hangingPunct="1"/>
            <a:r>
              <a:rPr lang="en-GB" altLang="en-US" dirty="0"/>
              <a:t>Existing markets. Growth potential.</a:t>
            </a:r>
          </a:p>
          <a:p>
            <a:pPr eaLnBrk="1" hangingPunct="1"/>
            <a:r>
              <a:rPr lang="en-GB" altLang="en-US" dirty="0"/>
              <a:t>Need to understand Customer Behaviour …</a:t>
            </a:r>
          </a:p>
          <a:p>
            <a:endParaRPr lang="en-GB" dirty="0"/>
          </a:p>
        </p:txBody>
      </p:sp>
      <p:sp>
        <p:nvSpPr>
          <p:cNvPr id="4" name="Title 1"/>
          <p:cNvSpPr>
            <a:spLocks noGrp="1"/>
          </p:cNvSpPr>
          <p:nvPr>
            <p:ph type="title"/>
          </p:nvPr>
        </p:nvSpPr>
        <p:spPr>
          <a:xfrm>
            <a:off x="755576" y="476672"/>
            <a:ext cx="7416824" cy="1600200"/>
          </a:xfrm>
        </p:spPr>
        <p:txBody>
          <a:bodyPr/>
          <a:lstStyle/>
          <a:p>
            <a:r>
              <a:rPr lang="en-GB" sz="4800" dirty="0"/>
              <a:t>Who Will You Sell it To?</a:t>
            </a:r>
            <a:br>
              <a:rPr lang="en-GB" sz="4800" dirty="0"/>
            </a:br>
            <a:r>
              <a:rPr lang="en-GB" sz="4800" dirty="0"/>
              <a:t>B2C Buyers</a:t>
            </a:r>
          </a:p>
        </p:txBody>
      </p:sp>
    </p:spTree>
    <p:extLst>
      <p:ext uri="{BB962C8B-B14F-4D97-AF65-F5344CB8AC3E}">
        <p14:creationId xmlns:p14="http://schemas.microsoft.com/office/powerpoint/2010/main" val="1813037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2924944"/>
            <a:ext cx="8136904" cy="3094112"/>
          </a:xfrm>
        </p:spPr>
        <p:txBody>
          <a:bodyPr/>
          <a:lstStyle/>
          <a:p>
            <a:r>
              <a:rPr lang="en-GB" sz="2000" dirty="0"/>
              <a:t>Skills, knowledge, technologies, applications, quality, risks, security issues and practices used to help a business to acquire a better understanding of market behaviour and commercial context. </a:t>
            </a:r>
          </a:p>
          <a:p>
            <a:r>
              <a:rPr lang="en-GB" sz="2000" dirty="0"/>
              <a:t>For this purpose it undertakes the collection, integration, analysis, interpretation and presentation of business information. </a:t>
            </a:r>
          </a:p>
          <a:p>
            <a:r>
              <a:rPr lang="en-GB" sz="2000" dirty="0"/>
              <a:t>By extension, "business intelligence" may refer to the collected information itself or the explicit knowledge developed from the information.</a:t>
            </a:r>
          </a:p>
          <a:p>
            <a:r>
              <a:rPr lang="en-GB" sz="2000" dirty="0"/>
              <a:t>Can be applied throughout the organisation, not just understanding customers and demographics.</a:t>
            </a:r>
          </a:p>
          <a:p>
            <a:endParaRPr lang="en-GB"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476672"/>
            <a:ext cx="5758408" cy="2074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2820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692696"/>
            <a:ext cx="8136904" cy="1152128"/>
          </a:xfrm>
        </p:spPr>
        <p:txBody>
          <a:bodyPr/>
          <a:lstStyle/>
          <a:p>
            <a:r>
              <a:rPr lang="en-GB" sz="4000" b="1" dirty="0"/>
              <a:t>Business Intelligence or </a:t>
            </a:r>
            <a:br>
              <a:rPr lang="en-GB" sz="4000" b="1" dirty="0"/>
            </a:br>
            <a:r>
              <a:rPr lang="en-GB" sz="4000" b="1" dirty="0"/>
              <a:t>Business Analytics?</a:t>
            </a:r>
          </a:p>
        </p:txBody>
      </p:sp>
      <p:sp>
        <p:nvSpPr>
          <p:cNvPr id="3" name="Content Placeholder 2"/>
          <p:cNvSpPr>
            <a:spLocks noGrp="1"/>
          </p:cNvSpPr>
          <p:nvPr>
            <p:ph idx="1"/>
          </p:nvPr>
        </p:nvSpPr>
        <p:spPr>
          <a:xfrm>
            <a:off x="755576" y="2276872"/>
            <a:ext cx="7776864" cy="3886200"/>
          </a:xfrm>
        </p:spPr>
        <p:txBody>
          <a:bodyPr/>
          <a:lstStyle/>
          <a:p>
            <a:r>
              <a:rPr lang="en-GB" dirty="0"/>
              <a:t>Business Intelligence and Business Analytics are sometimes used interchangeably, but there are alternate definitions.</a:t>
            </a:r>
          </a:p>
          <a:p>
            <a:r>
              <a:rPr lang="en-GB" dirty="0"/>
              <a:t>One definition contrasts the two, stating that the term business intelligence refers to collecting business data to find information primarily through asking questions, reporting, and online analytical processes. </a:t>
            </a:r>
            <a:r>
              <a:rPr lang="en-GB" b="1" dirty="0"/>
              <a:t>Business analytics</a:t>
            </a:r>
            <a:r>
              <a:rPr lang="en-GB" dirty="0"/>
              <a:t>, on the other hand, uses statistical and quantitative tools for explanatory and predictive modelling.</a:t>
            </a:r>
          </a:p>
          <a:p>
            <a:endParaRPr lang="en-GB" dirty="0"/>
          </a:p>
        </p:txBody>
      </p:sp>
    </p:spTree>
    <p:extLst>
      <p:ext uri="{BB962C8B-B14F-4D97-AF65-F5344CB8AC3E}">
        <p14:creationId xmlns:p14="http://schemas.microsoft.com/office/powerpoint/2010/main" val="3476670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7848872" cy="1224136"/>
          </a:xfrm>
        </p:spPr>
        <p:txBody>
          <a:bodyPr/>
          <a:lstStyle/>
          <a:p>
            <a:r>
              <a:rPr lang="en-GB" dirty="0"/>
              <a:t>BI </a:t>
            </a:r>
            <a:r>
              <a:rPr lang="en-GB" sz="4000" dirty="0"/>
              <a:t>– Understanding Customers</a:t>
            </a:r>
          </a:p>
        </p:txBody>
      </p:sp>
      <p:sp>
        <p:nvSpPr>
          <p:cNvPr id="3" name="Content Placeholder 2"/>
          <p:cNvSpPr>
            <a:spLocks noGrp="1"/>
          </p:cNvSpPr>
          <p:nvPr>
            <p:ph idx="1"/>
          </p:nvPr>
        </p:nvSpPr>
        <p:spPr/>
        <p:txBody>
          <a:bodyPr/>
          <a:lstStyle/>
          <a:p>
            <a:pPr eaLnBrk="1" hangingPunct="1"/>
            <a:r>
              <a:rPr lang="en-US" altLang="en-US" sz="2800" dirty="0"/>
              <a:t>Enables managers to understand priorities by gathering information on how customer needs change over time</a:t>
            </a:r>
          </a:p>
          <a:p>
            <a:pPr lvl="1" eaLnBrk="1" hangingPunct="1"/>
            <a:r>
              <a:rPr lang="en-US" altLang="en-US" sz="2400" dirty="0"/>
              <a:t>Strategy must be based on fact, not opinions</a:t>
            </a:r>
          </a:p>
          <a:p>
            <a:pPr lvl="1" eaLnBrk="1" hangingPunct="1"/>
            <a:r>
              <a:rPr lang="en-US" altLang="en-US" sz="2400" dirty="0"/>
              <a:t>Otherwise, right strategy for wrong problem</a:t>
            </a:r>
          </a:p>
          <a:p>
            <a:pPr marL="0" indent="0">
              <a:buNone/>
            </a:pPr>
            <a:endParaRPr lang="en-GB" dirty="0"/>
          </a:p>
        </p:txBody>
      </p:sp>
    </p:spTree>
    <p:extLst>
      <p:ext uri="{BB962C8B-B14F-4D97-AF65-F5344CB8AC3E}">
        <p14:creationId xmlns:p14="http://schemas.microsoft.com/office/powerpoint/2010/main" val="484732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107504" y="431434"/>
            <a:ext cx="8841568" cy="63099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251520" y="476672"/>
            <a:ext cx="7285856" cy="1600200"/>
          </a:xfrm>
        </p:spPr>
        <p:txBody>
          <a:bodyPr/>
          <a:lstStyle/>
          <a:p>
            <a:r>
              <a:rPr lang="en-GB" sz="3200" b="1" dirty="0">
                <a:solidFill>
                  <a:schemeClr val="bg1"/>
                </a:solidFill>
              </a:rPr>
              <a:t>E-Commerce</a:t>
            </a:r>
            <a:br>
              <a:rPr lang="en-GB" sz="3200" b="1" dirty="0">
                <a:solidFill>
                  <a:schemeClr val="bg1"/>
                </a:solidFill>
              </a:rPr>
            </a:br>
            <a:r>
              <a:rPr lang="en-GB" sz="3200" b="1" dirty="0">
                <a:solidFill>
                  <a:schemeClr val="bg1"/>
                </a:solidFill>
              </a:rPr>
              <a:t>Consumer</a:t>
            </a:r>
            <a:br>
              <a:rPr lang="en-GB" sz="3200" b="1" dirty="0">
                <a:solidFill>
                  <a:schemeClr val="bg1"/>
                </a:solidFill>
              </a:rPr>
            </a:br>
            <a:r>
              <a:rPr lang="en-GB" sz="3200" b="1" dirty="0">
                <a:solidFill>
                  <a:schemeClr val="bg1"/>
                </a:solidFill>
              </a:rPr>
              <a:t>Behaviour</a:t>
            </a:r>
          </a:p>
        </p:txBody>
      </p:sp>
      <p:sp>
        <p:nvSpPr>
          <p:cNvPr id="3" name="Content Placeholder 2"/>
          <p:cNvSpPr>
            <a:spLocks noGrp="1"/>
          </p:cNvSpPr>
          <p:nvPr>
            <p:ph idx="1"/>
          </p:nvPr>
        </p:nvSpPr>
        <p:spPr>
          <a:xfrm>
            <a:off x="395536" y="5567028"/>
            <a:ext cx="1296144" cy="758552"/>
          </a:xfrm>
        </p:spPr>
        <p:txBody>
          <a:bodyPr/>
          <a:lstStyle/>
          <a:p>
            <a:r>
              <a:rPr lang="en-GB" sz="1000" dirty="0">
                <a:solidFill>
                  <a:schemeClr val="bg1"/>
                </a:solidFill>
              </a:rPr>
              <a:t>Adapted from Turban, 2002</a:t>
            </a:r>
          </a:p>
        </p:txBody>
      </p:sp>
      <p:grpSp>
        <p:nvGrpSpPr>
          <p:cNvPr id="4" name="Group 80"/>
          <p:cNvGrpSpPr>
            <a:grpSpLocks/>
          </p:cNvGrpSpPr>
          <p:nvPr/>
        </p:nvGrpSpPr>
        <p:grpSpPr bwMode="auto">
          <a:xfrm>
            <a:off x="4038600" y="4269904"/>
            <a:ext cx="3009900" cy="1676400"/>
            <a:chOff x="2712" y="3024"/>
            <a:chExt cx="1896" cy="1056"/>
          </a:xfrm>
        </p:grpSpPr>
        <p:grpSp>
          <p:nvGrpSpPr>
            <p:cNvPr id="5" name="Group 79"/>
            <p:cNvGrpSpPr>
              <a:grpSpLocks/>
            </p:cNvGrpSpPr>
            <p:nvPr/>
          </p:nvGrpSpPr>
          <p:grpSpPr bwMode="auto">
            <a:xfrm>
              <a:off x="2712" y="3024"/>
              <a:ext cx="1896" cy="1056"/>
              <a:chOff x="2712" y="3024"/>
              <a:chExt cx="1896" cy="1056"/>
            </a:xfrm>
          </p:grpSpPr>
          <p:sp>
            <p:nvSpPr>
              <p:cNvPr id="7" name="Rectangle 21"/>
              <p:cNvSpPr>
                <a:spLocks noChangeArrowheads="1"/>
              </p:cNvSpPr>
              <p:nvPr/>
            </p:nvSpPr>
            <p:spPr bwMode="auto">
              <a:xfrm>
                <a:off x="2712" y="3024"/>
                <a:ext cx="1896" cy="288"/>
              </a:xfrm>
              <a:prstGeom prst="rect">
                <a:avLst/>
              </a:prstGeom>
              <a:gradFill rotWithShape="0">
                <a:gsLst>
                  <a:gs pos="0">
                    <a:srgbClr val="99CCFF"/>
                  </a:gs>
                  <a:gs pos="50000">
                    <a:schemeClr val="bg1"/>
                  </a:gs>
                  <a:gs pos="100000">
                    <a:srgbClr val="99CCFF"/>
                  </a:gs>
                </a:gsLst>
                <a:lin ang="2700000" scaled="1"/>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r>
                  <a:rPr lang="en-US" altLang="en-US" sz="1400" b="1" dirty="0">
                    <a:solidFill>
                      <a:srgbClr val="CC0099"/>
                    </a:solidFill>
                    <a:latin typeface="+mj-lt"/>
                  </a:rPr>
                  <a:t>Vendors’ Systems</a:t>
                </a:r>
              </a:p>
            </p:txBody>
          </p:sp>
          <p:sp>
            <p:nvSpPr>
              <p:cNvPr id="8" name="Rectangle 23"/>
              <p:cNvSpPr>
                <a:spLocks noChangeArrowheads="1"/>
              </p:cNvSpPr>
              <p:nvPr/>
            </p:nvSpPr>
            <p:spPr bwMode="auto">
              <a:xfrm>
                <a:off x="2712" y="3216"/>
                <a:ext cx="624" cy="864"/>
              </a:xfrm>
              <a:prstGeom prst="rect">
                <a:avLst/>
              </a:prstGeom>
              <a:gradFill rotWithShape="0">
                <a:gsLst>
                  <a:gs pos="0">
                    <a:srgbClr val="99CCFF"/>
                  </a:gs>
                  <a:gs pos="50000">
                    <a:schemeClr val="bg1"/>
                  </a:gs>
                  <a:gs pos="100000">
                    <a:srgbClr val="99CCFF"/>
                  </a:gs>
                </a:gsLst>
                <a:lin ang="2700000" scaled="1"/>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l">
                  <a:defRPr/>
                </a:pPr>
                <a:r>
                  <a:rPr lang="en-US" altLang="en-US" sz="1400" dirty="0">
                    <a:latin typeface="+mj-lt"/>
                  </a:rPr>
                  <a:t>Logistic</a:t>
                </a:r>
              </a:p>
              <a:p>
                <a:pPr algn="l">
                  <a:defRPr/>
                </a:pPr>
                <a:endParaRPr lang="en-US" altLang="en-US" sz="1400" dirty="0">
                  <a:solidFill>
                    <a:srgbClr val="3366FF"/>
                  </a:solidFill>
                  <a:latin typeface="+mj-lt"/>
                </a:endParaRPr>
              </a:p>
              <a:p>
                <a:pPr algn="l">
                  <a:defRPr/>
                </a:pPr>
                <a:r>
                  <a:rPr lang="en-US" altLang="en-US" sz="1200" dirty="0">
                    <a:solidFill>
                      <a:srgbClr val="008000"/>
                    </a:solidFill>
                    <a:latin typeface="+mj-lt"/>
                  </a:rPr>
                  <a:t>Support</a:t>
                </a:r>
              </a:p>
              <a:p>
                <a:pPr algn="l">
                  <a:defRPr/>
                </a:pPr>
                <a:r>
                  <a:rPr lang="en-US" altLang="en-US" sz="1200" dirty="0">
                    <a:solidFill>
                      <a:srgbClr val="008000"/>
                    </a:solidFill>
                    <a:latin typeface="+mj-lt"/>
                  </a:rPr>
                  <a:t>Payments,</a:t>
                </a:r>
              </a:p>
              <a:p>
                <a:pPr algn="l">
                  <a:defRPr/>
                </a:pPr>
                <a:r>
                  <a:rPr lang="en-US" altLang="en-US" sz="1200" dirty="0">
                    <a:solidFill>
                      <a:srgbClr val="008000"/>
                    </a:solidFill>
                    <a:latin typeface="+mj-lt"/>
                  </a:rPr>
                  <a:t>Delivery</a:t>
                </a:r>
                <a:endParaRPr lang="en-US" altLang="en-US" sz="1200" dirty="0">
                  <a:solidFill>
                    <a:srgbClr val="3366FF"/>
                  </a:solidFill>
                  <a:latin typeface="+mj-lt"/>
                </a:endParaRPr>
              </a:p>
            </p:txBody>
          </p:sp>
          <p:sp>
            <p:nvSpPr>
              <p:cNvPr id="9" name="Rectangle 24"/>
              <p:cNvSpPr>
                <a:spLocks noChangeArrowheads="1"/>
              </p:cNvSpPr>
              <p:nvPr/>
            </p:nvSpPr>
            <p:spPr bwMode="auto">
              <a:xfrm>
                <a:off x="3336" y="3216"/>
                <a:ext cx="624" cy="864"/>
              </a:xfrm>
              <a:prstGeom prst="rect">
                <a:avLst/>
              </a:prstGeom>
              <a:gradFill rotWithShape="0">
                <a:gsLst>
                  <a:gs pos="0">
                    <a:srgbClr val="99CCFF"/>
                  </a:gs>
                  <a:gs pos="50000">
                    <a:schemeClr val="bg1"/>
                  </a:gs>
                  <a:gs pos="100000">
                    <a:srgbClr val="99CCFF"/>
                  </a:gs>
                </a:gsLst>
                <a:lin ang="2700000" scaled="1"/>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l">
                  <a:defRPr/>
                </a:pPr>
                <a:r>
                  <a:rPr lang="en-US" altLang="en-US" sz="1400" dirty="0">
                    <a:latin typeface="+mj-lt"/>
                  </a:rPr>
                  <a:t>Technical</a:t>
                </a:r>
              </a:p>
              <a:p>
                <a:pPr algn="l">
                  <a:defRPr/>
                </a:pPr>
                <a:endParaRPr lang="en-US" altLang="en-US" sz="1400" dirty="0">
                  <a:solidFill>
                    <a:srgbClr val="3366FF"/>
                  </a:solidFill>
                  <a:latin typeface="+mj-lt"/>
                </a:endParaRPr>
              </a:p>
              <a:p>
                <a:pPr algn="l">
                  <a:defRPr/>
                </a:pPr>
                <a:r>
                  <a:rPr lang="en-US" altLang="en-US" sz="1200" dirty="0">
                    <a:solidFill>
                      <a:srgbClr val="008000"/>
                    </a:solidFill>
                    <a:latin typeface="+mj-lt"/>
                  </a:rPr>
                  <a:t>Support</a:t>
                </a:r>
              </a:p>
              <a:p>
                <a:pPr algn="l">
                  <a:defRPr/>
                </a:pPr>
                <a:r>
                  <a:rPr lang="en-US" altLang="en-US" sz="1200" dirty="0">
                    <a:solidFill>
                      <a:srgbClr val="008000"/>
                    </a:solidFill>
                    <a:latin typeface="+mj-lt"/>
                  </a:rPr>
                  <a:t>Web design,</a:t>
                </a:r>
              </a:p>
              <a:p>
                <a:pPr algn="l">
                  <a:defRPr/>
                </a:pPr>
                <a:r>
                  <a:rPr lang="en-US" altLang="en-US" sz="1200" dirty="0">
                    <a:solidFill>
                      <a:srgbClr val="008000"/>
                    </a:solidFill>
                    <a:latin typeface="+mj-lt"/>
                  </a:rPr>
                  <a:t>Intelligent-</a:t>
                </a:r>
              </a:p>
              <a:p>
                <a:pPr algn="l">
                  <a:defRPr/>
                </a:pPr>
                <a:r>
                  <a:rPr lang="en-US" altLang="en-US" sz="1200" dirty="0">
                    <a:solidFill>
                      <a:srgbClr val="008000"/>
                    </a:solidFill>
                    <a:latin typeface="+mj-lt"/>
                  </a:rPr>
                  <a:t>agents</a:t>
                </a:r>
              </a:p>
            </p:txBody>
          </p:sp>
          <p:sp>
            <p:nvSpPr>
              <p:cNvPr id="10" name="Rectangle 26"/>
              <p:cNvSpPr>
                <a:spLocks noChangeArrowheads="1"/>
              </p:cNvSpPr>
              <p:nvPr/>
            </p:nvSpPr>
            <p:spPr bwMode="auto">
              <a:xfrm>
                <a:off x="3960" y="3216"/>
                <a:ext cx="648" cy="864"/>
              </a:xfrm>
              <a:prstGeom prst="rect">
                <a:avLst/>
              </a:prstGeom>
              <a:gradFill rotWithShape="0">
                <a:gsLst>
                  <a:gs pos="0">
                    <a:srgbClr val="99CCFF"/>
                  </a:gs>
                  <a:gs pos="50000">
                    <a:schemeClr val="bg1"/>
                  </a:gs>
                  <a:gs pos="100000">
                    <a:srgbClr val="99CCFF"/>
                  </a:gs>
                </a:gsLst>
                <a:lin ang="2700000" scaled="1"/>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l">
                  <a:defRPr/>
                </a:pPr>
                <a:r>
                  <a:rPr lang="en-US" altLang="en-US" sz="1400" dirty="0">
                    <a:latin typeface="+mj-lt"/>
                  </a:rPr>
                  <a:t>Customer</a:t>
                </a:r>
                <a:endParaRPr lang="en-US" altLang="en-US" sz="1400" dirty="0">
                  <a:solidFill>
                    <a:srgbClr val="3366FF"/>
                  </a:solidFill>
                  <a:latin typeface="+mj-lt"/>
                </a:endParaRPr>
              </a:p>
              <a:p>
                <a:pPr algn="l">
                  <a:defRPr/>
                </a:pPr>
                <a:r>
                  <a:rPr lang="en-US" altLang="en-US" sz="1400" dirty="0">
                    <a:latin typeface="+mj-lt"/>
                  </a:rPr>
                  <a:t>Service</a:t>
                </a:r>
                <a:endParaRPr lang="en-US" altLang="en-US" sz="1400" dirty="0">
                  <a:solidFill>
                    <a:srgbClr val="008000"/>
                  </a:solidFill>
                  <a:latin typeface="+mj-lt"/>
                </a:endParaRPr>
              </a:p>
              <a:p>
                <a:pPr algn="l">
                  <a:defRPr/>
                </a:pPr>
                <a:r>
                  <a:rPr lang="en-US" altLang="en-US" sz="1200" dirty="0">
                    <a:solidFill>
                      <a:srgbClr val="008000"/>
                    </a:solidFill>
                    <a:latin typeface="+mj-lt"/>
                  </a:rPr>
                  <a:t>FAQ, e-mail,</a:t>
                </a:r>
              </a:p>
              <a:p>
                <a:pPr algn="l">
                  <a:defRPr/>
                </a:pPr>
                <a:r>
                  <a:rPr lang="en-US" altLang="en-US" sz="1200" dirty="0">
                    <a:solidFill>
                      <a:srgbClr val="008000"/>
                    </a:solidFill>
                    <a:latin typeface="+mj-lt"/>
                  </a:rPr>
                  <a:t>Call </a:t>
                </a:r>
                <a:r>
                  <a:rPr lang="en-US" altLang="en-US" sz="1200" dirty="0" err="1">
                    <a:solidFill>
                      <a:srgbClr val="008000"/>
                    </a:solidFill>
                    <a:latin typeface="+mj-lt"/>
                  </a:rPr>
                  <a:t>Centres</a:t>
                </a:r>
                <a:r>
                  <a:rPr lang="en-US" altLang="en-US" sz="1200" dirty="0">
                    <a:solidFill>
                      <a:srgbClr val="008000"/>
                    </a:solidFill>
                    <a:latin typeface="+mj-lt"/>
                  </a:rPr>
                  <a:t>,</a:t>
                </a:r>
              </a:p>
              <a:p>
                <a:pPr algn="l">
                  <a:defRPr/>
                </a:pPr>
                <a:r>
                  <a:rPr lang="en-US" altLang="en-US" sz="1200" dirty="0">
                    <a:solidFill>
                      <a:srgbClr val="008000"/>
                    </a:solidFill>
                    <a:latin typeface="+mj-lt"/>
                  </a:rPr>
                  <a:t>One-to-one,</a:t>
                </a:r>
              </a:p>
              <a:p>
                <a:pPr algn="l">
                  <a:defRPr/>
                </a:pPr>
                <a:r>
                  <a:rPr lang="en-US" altLang="en-US" sz="1200" dirty="0">
                    <a:solidFill>
                      <a:srgbClr val="008000"/>
                    </a:solidFill>
                    <a:latin typeface="+mj-lt"/>
                  </a:rPr>
                  <a:t>Social Media</a:t>
                </a:r>
                <a:endParaRPr lang="en-US" altLang="en-US" sz="1200" dirty="0">
                  <a:solidFill>
                    <a:srgbClr val="3366FF"/>
                  </a:solidFill>
                  <a:latin typeface="+mj-lt"/>
                </a:endParaRPr>
              </a:p>
            </p:txBody>
          </p:sp>
        </p:grpSp>
        <p:sp>
          <p:nvSpPr>
            <p:cNvPr id="6" name="Line 25"/>
            <p:cNvSpPr>
              <a:spLocks noChangeShapeType="1"/>
            </p:cNvSpPr>
            <p:nvPr/>
          </p:nvSpPr>
          <p:spPr bwMode="auto">
            <a:xfrm flipV="1">
              <a:off x="2736" y="3504"/>
              <a:ext cx="1872" cy="0"/>
            </a:xfrm>
            <a:prstGeom prst="line">
              <a:avLst/>
            </a:prstGeom>
            <a:noFill/>
            <a:ln w="9525">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1" name="AutoShape 33"/>
          <p:cNvSpPr>
            <a:spLocks noChangeArrowheads="1"/>
          </p:cNvSpPr>
          <p:nvPr/>
        </p:nvSpPr>
        <p:spPr bwMode="auto">
          <a:xfrm flipV="1">
            <a:off x="5508625" y="3736504"/>
            <a:ext cx="74613" cy="533400"/>
          </a:xfrm>
          <a:prstGeom prst="downArrow">
            <a:avLst>
              <a:gd name="adj1" fmla="val 50000"/>
              <a:gd name="adj2" fmla="val 178722"/>
            </a:avLst>
          </a:prstGeom>
          <a:noFill/>
          <a:ln w="9525">
            <a:solidFill>
              <a:srgbClr val="99CC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rgbClr val="000099"/>
                </a:solidFill>
                <a:latin typeface="Times New Roman" pitchFamily="18" charset="0"/>
              </a:defRPr>
            </a:lvl1pPr>
            <a:lvl2pPr marL="742950" indent="-285750">
              <a:defRPr sz="2000" b="1">
                <a:solidFill>
                  <a:srgbClr val="000099"/>
                </a:solidFill>
                <a:latin typeface="Times New Roman" pitchFamily="18" charset="0"/>
              </a:defRPr>
            </a:lvl2pPr>
            <a:lvl3pPr marL="1143000" indent="-228600">
              <a:defRPr sz="2000" b="1">
                <a:solidFill>
                  <a:srgbClr val="000099"/>
                </a:solidFill>
                <a:latin typeface="Times New Roman" pitchFamily="18" charset="0"/>
              </a:defRPr>
            </a:lvl3pPr>
            <a:lvl4pPr marL="1600200" indent="-228600">
              <a:defRPr sz="2000" b="1">
                <a:solidFill>
                  <a:srgbClr val="000099"/>
                </a:solidFill>
                <a:latin typeface="Times New Roman" pitchFamily="18" charset="0"/>
              </a:defRPr>
            </a:lvl4pPr>
            <a:lvl5pPr marL="2057400" indent="-228600">
              <a:defRPr sz="2000" b="1">
                <a:solidFill>
                  <a:srgbClr val="000099"/>
                </a:solidFill>
                <a:latin typeface="Times New Roman" pitchFamily="18" charset="0"/>
              </a:defRPr>
            </a:lvl5pPr>
            <a:lvl6pPr marL="2514600" indent="-228600" algn="ctr" eaLnBrk="0" fontAlgn="base" hangingPunct="0">
              <a:spcBef>
                <a:spcPct val="0"/>
              </a:spcBef>
              <a:spcAft>
                <a:spcPct val="0"/>
              </a:spcAft>
              <a:defRPr sz="2000" b="1">
                <a:solidFill>
                  <a:srgbClr val="000099"/>
                </a:solidFill>
                <a:latin typeface="Times New Roman" pitchFamily="18" charset="0"/>
              </a:defRPr>
            </a:lvl6pPr>
            <a:lvl7pPr marL="2971800" indent="-228600" algn="ctr" eaLnBrk="0" fontAlgn="base" hangingPunct="0">
              <a:spcBef>
                <a:spcPct val="0"/>
              </a:spcBef>
              <a:spcAft>
                <a:spcPct val="0"/>
              </a:spcAft>
              <a:defRPr sz="2000" b="1">
                <a:solidFill>
                  <a:srgbClr val="000099"/>
                </a:solidFill>
                <a:latin typeface="Times New Roman" pitchFamily="18" charset="0"/>
              </a:defRPr>
            </a:lvl7pPr>
            <a:lvl8pPr marL="3429000" indent="-228600" algn="ctr" eaLnBrk="0" fontAlgn="base" hangingPunct="0">
              <a:spcBef>
                <a:spcPct val="0"/>
              </a:spcBef>
              <a:spcAft>
                <a:spcPct val="0"/>
              </a:spcAft>
              <a:defRPr sz="2000" b="1">
                <a:solidFill>
                  <a:srgbClr val="000099"/>
                </a:solidFill>
                <a:latin typeface="Times New Roman" pitchFamily="18" charset="0"/>
              </a:defRPr>
            </a:lvl8pPr>
            <a:lvl9pPr marL="3886200" indent="-228600" algn="ctr" eaLnBrk="0" fontAlgn="base" hangingPunct="0">
              <a:spcBef>
                <a:spcPct val="0"/>
              </a:spcBef>
              <a:spcAft>
                <a:spcPct val="0"/>
              </a:spcAft>
              <a:defRPr sz="2000" b="1">
                <a:solidFill>
                  <a:srgbClr val="000099"/>
                </a:solidFill>
                <a:latin typeface="Times New Roman" pitchFamily="18" charset="0"/>
              </a:defRPr>
            </a:lvl9pPr>
          </a:lstStyle>
          <a:p>
            <a:endParaRPr lang="en-GB" altLang="en-US"/>
          </a:p>
        </p:txBody>
      </p:sp>
      <p:sp>
        <p:nvSpPr>
          <p:cNvPr id="12" name="AutoShape 35"/>
          <p:cNvSpPr>
            <a:spLocks noChangeArrowheads="1"/>
          </p:cNvSpPr>
          <p:nvPr/>
        </p:nvSpPr>
        <p:spPr bwMode="auto">
          <a:xfrm>
            <a:off x="6362700" y="3050704"/>
            <a:ext cx="304800" cy="381000"/>
          </a:xfrm>
          <a:prstGeom prst="rightArrow">
            <a:avLst>
              <a:gd name="adj1" fmla="val 50000"/>
              <a:gd name="adj2" fmla="val 25000"/>
            </a:avLst>
          </a:prstGeom>
          <a:solidFill>
            <a:srgbClr val="99CCFF"/>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rgbClr val="000099"/>
                </a:solidFill>
                <a:latin typeface="Times New Roman" pitchFamily="18" charset="0"/>
              </a:defRPr>
            </a:lvl1pPr>
            <a:lvl2pPr marL="742950" indent="-285750">
              <a:defRPr sz="2000" b="1">
                <a:solidFill>
                  <a:srgbClr val="000099"/>
                </a:solidFill>
                <a:latin typeface="Times New Roman" pitchFamily="18" charset="0"/>
              </a:defRPr>
            </a:lvl2pPr>
            <a:lvl3pPr marL="1143000" indent="-228600">
              <a:defRPr sz="2000" b="1">
                <a:solidFill>
                  <a:srgbClr val="000099"/>
                </a:solidFill>
                <a:latin typeface="Times New Roman" pitchFamily="18" charset="0"/>
              </a:defRPr>
            </a:lvl3pPr>
            <a:lvl4pPr marL="1600200" indent="-228600">
              <a:defRPr sz="2000" b="1">
                <a:solidFill>
                  <a:srgbClr val="000099"/>
                </a:solidFill>
                <a:latin typeface="Times New Roman" pitchFamily="18" charset="0"/>
              </a:defRPr>
            </a:lvl4pPr>
            <a:lvl5pPr marL="2057400" indent="-228600">
              <a:defRPr sz="2000" b="1">
                <a:solidFill>
                  <a:srgbClr val="000099"/>
                </a:solidFill>
                <a:latin typeface="Times New Roman" pitchFamily="18" charset="0"/>
              </a:defRPr>
            </a:lvl5pPr>
            <a:lvl6pPr marL="2514600" indent="-228600" algn="ctr" eaLnBrk="0" fontAlgn="base" hangingPunct="0">
              <a:spcBef>
                <a:spcPct val="0"/>
              </a:spcBef>
              <a:spcAft>
                <a:spcPct val="0"/>
              </a:spcAft>
              <a:defRPr sz="2000" b="1">
                <a:solidFill>
                  <a:srgbClr val="000099"/>
                </a:solidFill>
                <a:latin typeface="Times New Roman" pitchFamily="18" charset="0"/>
              </a:defRPr>
            </a:lvl6pPr>
            <a:lvl7pPr marL="2971800" indent="-228600" algn="ctr" eaLnBrk="0" fontAlgn="base" hangingPunct="0">
              <a:spcBef>
                <a:spcPct val="0"/>
              </a:spcBef>
              <a:spcAft>
                <a:spcPct val="0"/>
              </a:spcAft>
              <a:defRPr sz="2000" b="1">
                <a:solidFill>
                  <a:srgbClr val="000099"/>
                </a:solidFill>
                <a:latin typeface="Times New Roman" pitchFamily="18" charset="0"/>
              </a:defRPr>
            </a:lvl7pPr>
            <a:lvl8pPr marL="3429000" indent="-228600" algn="ctr" eaLnBrk="0" fontAlgn="base" hangingPunct="0">
              <a:spcBef>
                <a:spcPct val="0"/>
              </a:spcBef>
              <a:spcAft>
                <a:spcPct val="0"/>
              </a:spcAft>
              <a:defRPr sz="2000" b="1">
                <a:solidFill>
                  <a:srgbClr val="000099"/>
                </a:solidFill>
                <a:latin typeface="Times New Roman" pitchFamily="18" charset="0"/>
              </a:defRPr>
            </a:lvl8pPr>
            <a:lvl9pPr marL="3886200" indent="-228600" algn="ctr" eaLnBrk="0" fontAlgn="base" hangingPunct="0">
              <a:spcBef>
                <a:spcPct val="0"/>
              </a:spcBef>
              <a:spcAft>
                <a:spcPct val="0"/>
              </a:spcAft>
              <a:defRPr sz="2000" b="1">
                <a:solidFill>
                  <a:srgbClr val="000099"/>
                </a:solidFill>
                <a:latin typeface="Times New Roman" pitchFamily="18" charset="0"/>
              </a:defRPr>
            </a:lvl9pPr>
          </a:lstStyle>
          <a:p>
            <a:endParaRPr lang="en-GB" altLang="en-US"/>
          </a:p>
        </p:txBody>
      </p:sp>
      <p:sp>
        <p:nvSpPr>
          <p:cNvPr id="13" name="Oval 19"/>
          <p:cNvSpPr>
            <a:spLocks noChangeArrowheads="1"/>
          </p:cNvSpPr>
          <p:nvPr/>
        </p:nvSpPr>
        <p:spPr bwMode="auto">
          <a:xfrm>
            <a:off x="4762500" y="2745904"/>
            <a:ext cx="1600200" cy="990600"/>
          </a:xfrm>
          <a:prstGeom prst="ellipse">
            <a:avLst/>
          </a:prstGeom>
          <a:gradFill rotWithShape="0">
            <a:gsLst>
              <a:gs pos="0">
                <a:srgbClr val="99CCFF"/>
              </a:gs>
              <a:gs pos="50000">
                <a:schemeClr val="bg1"/>
              </a:gs>
              <a:gs pos="100000">
                <a:srgbClr val="99CCFF"/>
              </a:gs>
            </a:gsLst>
            <a:lin ang="2700000" scaled="1"/>
          </a:gradFill>
          <a:ln w="38100">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en-US" sz="1800" b="1" dirty="0">
                <a:solidFill>
                  <a:schemeClr val="accent1"/>
                </a:solidFill>
                <a:latin typeface="+mj-lt"/>
              </a:rPr>
              <a:t>Decision</a:t>
            </a:r>
          </a:p>
          <a:p>
            <a:pPr algn="ctr">
              <a:defRPr/>
            </a:pPr>
            <a:r>
              <a:rPr lang="en-US" altLang="en-US" sz="1800" b="1" dirty="0">
                <a:solidFill>
                  <a:schemeClr val="accent1"/>
                </a:solidFill>
                <a:latin typeface="+mj-lt"/>
              </a:rPr>
              <a:t>Making</a:t>
            </a:r>
          </a:p>
          <a:p>
            <a:pPr algn="ctr">
              <a:defRPr/>
            </a:pPr>
            <a:r>
              <a:rPr lang="en-US" altLang="en-US" sz="1800" b="1" dirty="0">
                <a:solidFill>
                  <a:schemeClr val="accent1"/>
                </a:solidFill>
                <a:latin typeface="+mj-lt"/>
              </a:rPr>
              <a:t>Process</a:t>
            </a:r>
            <a:endParaRPr lang="en-US" altLang="en-US" sz="1800" b="1" dirty="0">
              <a:solidFill>
                <a:srgbClr val="3366FF"/>
              </a:solidFill>
              <a:latin typeface="+mj-lt"/>
            </a:endParaRPr>
          </a:p>
        </p:txBody>
      </p:sp>
      <p:grpSp>
        <p:nvGrpSpPr>
          <p:cNvPr id="14" name="Group 81"/>
          <p:cNvGrpSpPr>
            <a:grpSpLocks/>
          </p:cNvGrpSpPr>
          <p:nvPr/>
        </p:nvGrpSpPr>
        <p:grpSpPr bwMode="auto">
          <a:xfrm>
            <a:off x="2476500" y="1907704"/>
            <a:ext cx="2286000" cy="2057400"/>
            <a:chOff x="1728" y="1536"/>
            <a:chExt cx="1440" cy="1296"/>
          </a:xfrm>
        </p:grpSpPr>
        <p:sp>
          <p:nvSpPr>
            <p:cNvPr id="15" name="AutoShape 34"/>
            <p:cNvSpPr>
              <a:spLocks noChangeArrowheads="1"/>
            </p:cNvSpPr>
            <p:nvPr/>
          </p:nvSpPr>
          <p:spPr bwMode="auto">
            <a:xfrm>
              <a:off x="2976" y="2267"/>
              <a:ext cx="192" cy="240"/>
            </a:xfrm>
            <a:prstGeom prst="rightArrow">
              <a:avLst>
                <a:gd name="adj1" fmla="val 50000"/>
                <a:gd name="adj2" fmla="val 25000"/>
              </a:avLst>
            </a:prstGeom>
            <a:solidFill>
              <a:srgbClr val="99CCFF"/>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rgbClr val="000099"/>
                  </a:solidFill>
                  <a:latin typeface="Times New Roman" pitchFamily="18" charset="0"/>
                </a:defRPr>
              </a:lvl1pPr>
              <a:lvl2pPr marL="742950" indent="-285750">
                <a:defRPr sz="2000" b="1">
                  <a:solidFill>
                    <a:srgbClr val="000099"/>
                  </a:solidFill>
                  <a:latin typeface="Times New Roman" pitchFamily="18" charset="0"/>
                </a:defRPr>
              </a:lvl2pPr>
              <a:lvl3pPr marL="1143000" indent="-228600">
                <a:defRPr sz="2000" b="1">
                  <a:solidFill>
                    <a:srgbClr val="000099"/>
                  </a:solidFill>
                  <a:latin typeface="Times New Roman" pitchFamily="18" charset="0"/>
                </a:defRPr>
              </a:lvl3pPr>
              <a:lvl4pPr marL="1600200" indent="-228600">
                <a:defRPr sz="2000" b="1">
                  <a:solidFill>
                    <a:srgbClr val="000099"/>
                  </a:solidFill>
                  <a:latin typeface="Times New Roman" pitchFamily="18" charset="0"/>
                </a:defRPr>
              </a:lvl4pPr>
              <a:lvl5pPr marL="2057400" indent="-228600">
                <a:defRPr sz="2000" b="1">
                  <a:solidFill>
                    <a:srgbClr val="000099"/>
                  </a:solidFill>
                  <a:latin typeface="Times New Roman" pitchFamily="18" charset="0"/>
                </a:defRPr>
              </a:lvl5pPr>
              <a:lvl6pPr marL="2514600" indent="-228600" algn="ctr" eaLnBrk="0" fontAlgn="base" hangingPunct="0">
                <a:spcBef>
                  <a:spcPct val="0"/>
                </a:spcBef>
                <a:spcAft>
                  <a:spcPct val="0"/>
                </a:spcAft>
                <a:defRPr sz="2000" b="1">
                  <a:solidFill>
                    <a:srgbClr val="000099"/>
                  </a:solidFill>
                  <a:latin typeface="Times New Roman" pitchFamily="18" charset="0"/>
                </a:defRPr>
              </a:lvl6pPr>
              <a:lvl7pPr marL="2971800" indent="-228600" algn="ctr" eaLnBrk="0" fontAlgn="base" hangingPunct="0">
                <a:spcBef>
                  <a:spcPct val="0"/>
                </a:spcBef>
                <a:spcAft>
                  <a:spcPct val="0"/>
                </a:spcAft>
                <a:defRPr sz="2000" b="1">
                  <a:solidFill>
                    <a:srgbClr val="000099"/>
                  </a:solidFill>
                  <a:latin typeface="Times New Roman" pitchFamily="18" charset="0"/>
                </a:defRPr>
              </a:lvl7pPr>
              <a:lvl8pPr marL="3429000" indent="-228600" algn="ctr" eaLnBrk="0" fontAlgn="base" hangingPunct="0">
                <a:spcBef>
                  <a:spcPct val="0"/>
                </a:spcBef>
                <a:spcAft>
                  <a:spcPct val="0"/>
                </a:spcAft>
                <a:defRPr sz="2000" b="1">
                  <a:solidFill>
                    <a:srgbClr val="000099"/>
                  </a:solidFill>
                  <a:latin typeface="Times New Roman" pitchFamily="18" charset="0"/>
                </a:defRPr>
              </a:lvl8pPr>
              <a:lvl9pPr marL="3886200" indent="-228600" algn="ctr" eaLnBrk="0" fontAlgn="base" hangingPunct="0">
                <a:spcBef>
                  <a:spcPct val="0"/>
                </a:spcBef>
                <a:spcAft>
                  <a:spcPct val="0"/>
                </a:spcAft>
                <a:defRPr sz="2000" b="1">
                  <a:solidFill>
                    <a:srgbClr val="000099"/>
                  </a:solidFill>
                  <a:latin typeface="Times New Roman" pitchFamily="18" charset="0"/>
                </a:defRPr>
              </a:lvl9pPr>
            </a:lstStyle>
            <a:p>
              <a:endParaRPr lang="en-GB" altLang="en-US"/>
            </a:p>
          </p:txBody>
        </p:sp>
        <p:grpSp>
          <p:nvGrpSpPr>
            <p:cNvPr id="16" name="Group 53"/>
            <p:cNvGrpSpPr>
              <a:grpSpLocks/>
            </p:cNvGrpSpPr>
            <p:nvPr/>
          </p:nvGrpSpPr>
          <p:grpSpPr bwMode="auto">
            <a:xfrm>
              <a:off x="1728" y="1536"/>
              <a:ext cx="1248" cy="1296"/>
              <a:chOff x="1728" y="1728"/>
              <a:chExt cx="1248" cy="1296"/>
            </a:xfrm>
          </p:grpSpPr>
          <p:grpSp>
            <p:nvGrpSpPr>
              <p:cNvPr id="17" name="Group 11"/>
              <p:cNvGrpSpPr>
                <a:grpSpLocks/>
              </p:cNvGrpSpPr>
              <p:nvPr/>
            </p:nvGrpSpPr>
            <p:grpSpPr bwMode="auto">
              <a:xfrm>
                <a:off x="1728" y="2064"/>
                <a:ext cx="1248" cy="960"/>
                <a:chOff x="1728" y="2352"/>
                <a:chExt cx="1248" cy="960"/>
              </a:xfrm>
            </p:grpSpPr>
            <p:sp>
              <p:nvSpPr>
                <p:cNvPr id="19" name="Rectangle 6"/>
                <p:cNvSpPr>
                  <a:spLocks noChangeArrowheads="1"/>
                </p:cNvSpPr>
                <p:nvPr/>
              </p:nvSpPr>
              <p:spPr bwMode="auto">
                <a:xfrm>
                  <a:off x="1728" y="2352"/>
                  <a:ext cx="1248" cy="288"/>
                </a:xfrm>
                <a:prstGeom prst="rect">
                  <a:avLst/>
                </a:prstGeom>
                <a:gradFill rotWithShape="0">
                  <a:gsLst>
                    <a:gs pos="0">
                      <a:srgbClr val="99CCFF"/>
                    </a:gs>
                    <a:gs pos="50000">
                      <a:schemeClr val="bg1"/>
                    </a:gs>
                    <a:gs pos="100000">
                      <a:srgbClr val="99CCFF"/>
                    </a:gs>
                  </a:gsLst>
                  <a:lin ang="2700000" scaled="1"/>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r">
                    <a:defRPr/>
                  </a:pPr>
                  <a:r>
                    <a:rPr lang="en-US" altLang="en-US" sz="1400" b="1" dirty="0">
                      <a:solidFill>
                        <a:srgbClr val="CC0099"/>
                      </a:solidFill>
                      <a:latin typeface="+mj-lt"/>
                    </a:rPr>
                    <a:t>Stimuli</a:t>
                  </a:r>
                  <a:endParaRPr lang="en-US" altLang="en-US" sz="1400" b="1" dirty="0">
                    <a:solidFill>
                      <a:srgbClr val="3366FF"/>
                    </a:solidFill>
                    <a:latin typeface="+mj-lt"/>
                  </a:endParaRPr>
                </a:p>
              </p:txBody>
            </p:sp>
            <p:grpSp>
              <p:nvGrpSpPr>
                <p:cNvPr id="20" name="Group 10"/>
                <p:cNvGrpSpPr>
                  <a:grpSpLocks/>
                </p:cNvGrpSpPr>
                <p:nvPr/>
              </p:nvGrpSpPr>
              <p:grpSpPr bwMode="auto">
                <a:xfrm>
                  <a:off x="1728" y="2544"/>
                  <a:ext cx="1248" cy="768"/>
                  <a:chOff x="3360" y="3072"/>
                  <a:chExt cx="1248" cy="768"/>
                </a:xfrm>
              </p:grpSpPr>
              <p:sp>
                <p:nvSpPr>
                  <p:cNvPr id="21" name="Rectangle 7"/>
                  <p:cNvSpPr>
                    <a:spLocks noChangeArrowheads="1"/>
                  </p:cNvSpPr>
                  <p:nvPr/>
                </p:nvSpPr>
                <p:spPr bwMode="auto">
                  <a:xfrm>
                    <a:off x="3360" y="3072"/>
                    <a:ext cx="624" cy="768"/>
                  </a:xfrm>
                  <a:prstGeom prst="rect">
                    <a:avLst/>
                  </a:prstGeom>
                  <a:gradFill rotWithShape="0">
                    <a:gsLst>
                      <a:gs pos="0">
                        <a:srgbClr val="99CCFF"/>
                      </a:gs>
                      <a:gs pos="50000">
                        <a:schemeClr val="bg1"/>
                      </a:gs>
                      <a:gs pos="100000">
                        <a:srgbClr val="99CCFF"/>
                      </a:gs>
                    </a:gsLst>
                    <a:lin ang="2700000" scaled="1"/>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en-US" sz="1400">
                        <a:latin typeface="Times New Roman" charset="0"/>
                      </a:rPr>
                      <a:t>Marketing</a:t>
                    </a:r>
                    <a:endParaRPr lang="en-US" altLang="en-US" sz="1400">
                      <a:solidFill>
                        <a:srgbClr val="3366FF"/>
                      </a:solidFill>
                      <a:latin typeface="Times New Roman" charset="0"/>
                    </a:endParaRPr>
                  </a:p>
                  <a:p>
                    <a:pPr>
                      <a:defRPr/>
                    </a:pPr>
                    <a:r>
                      <a:rPr lang="en-US" altLang="en-US" sz="1400">
                        <a:solidFill>
                          <a:srgbClr val="008000"/>
                        </a:solidFill>
                        <a:latin typeface="Times New Roman" charset="0"/>
                      </a:rPr>
                      <a:t>Price</a:t>
                    </a:r>
                  </a:p>
                  <a:p>
                    <a:pPr>
                      <a:defRPr/>
                    </a:pPr>
                    <a:r>
                      <a:rPr lang="en-US" altLang="en-US" sz="1400">
                        <a:solidFill>
                          <a:srgbClr val="008000"/>
                        </a:solidFill>
                        <a:latin typeface="Times New Roman" charset="0"/>
                      </a:rPr>
                      <a:t>Promotion</a:t>
                    </a:r>
                  </a:p>
                  <a:p>
                    <a:pPr>
                      <a:defRPr/>
                    </a:pPr>
                    <a:r>
                      <a:rPr lang="en-US" altLang="en-US" sz="1400">
                        <a:solidFill>
                          <a:srgbClr val="008000"/>
                        </a:solidFill>
                        <a:latin typeface="Times New Roman" charset="0"/>
                      </a:rPr>
                      <a:t>Product</a:t>
                    </a:r>
                  </a:p>
                  <a:p>
                    <a:pPr>
                      <a:defRPr/>
                    </a:pPr>
                    <a:r>
                      <a:rPr lang="en-US" altLang="en-US" sz="1400">
                        <a:solidFill>
                          <a:srgbClr val="008000"/>
                        </a:solidFill>
                        <a:latin typeface="Times New Roman" charset="0"/>
                      </a:rPr>
                      <a:t>Quality</a:t>
                    </a:r>
                    <a:endParaRPr lang="en-US" altLang="en-US" sz="1400">
                      <a:latin typeface="Times New Roman" charset="0"/>
                    </a:endParaRPr>
                  </a:p>
                </p:txBody>
              </p:sp>
              <p:sp>
                <p:nvSpPr>
                  <p:cNvPr id="22" name="Rectangle 8"/>
                  <p:cNvSpPr>
                    <a:spLocks noChangeArrowheads="1"/>
                  </p:cNvSpPr>
                  <p:nvPr/>
                </p:nvSpPr>
                <p:spPr bwMode="auto">
                  <a:xfrm>
                    <a:off x="3984" y="3072"/>
                    <a:ext cx="624" cy="768"/>
                  </a:xfrm>
                  <a:prstGeom prst="rect">
                    <a:avLst/>
                  </a:prstGeom>
                  <a:gradFill rotWithShape="0">
                    <a:gsLst>
                      <a:gs pos="0">
                        <a:srgbClr val="99CCFF"/>
                      </a:gs>
                      <a:gs pos="50000">
                        <a:schemeClr val="bg1"/>
                      </a:gs>
                      <a:gs pos="100000">
                        <a:srgbClr val="99CCFF"/>
                      </a:gs>
                    </a:gsLst>
                    <a:lin ang="2700000" scaled="1"/>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en-US" sz="1400">
                        <a:latin typeface="Times New Roman" charset="0"/>
                      </a:rPr>
                      <a:t>Others</a:t>
                    </a:r>
                    <a:endParaRPr lang="en-US" altLang="en-US" sz="1400">
                      <a:solidFill>
                        <a:srgbClr val="3366FF"/>
                      </a:solidFill>
                      <a:latin typeface="Times New Roman" charset="0"/>
                    </a:endParaRPr>
                  </a:p>
                  <a:p>
                    <a:pPr>
                      <a:defRPr/>
                    </a:pPr>
                    <a:r>
                      <a:rPr lang="en-US" altLang="en-US" sz="1400">
                        <a:solidFill>
                          <a:srgbClr val="008000"/>
                        </a:solidFill>
                        <a:latin typeface="Times New Roman" charset="0"/>
                      </a:rPr>
                      <a:t>Economical</a:t>
                    </a:r>
                  </a:p>
                  <a:p>
                    <a:pPr>
                      <a:defRPr/>
                    </a:pPr>
                    <a:r>
                      <a:rPr lang="en-US" altLang="en-US" sz="1400">
                        <a:solidFill>
                          <a:srgbClr val="008000"/>
                        </a:solidFill>
                        <a:latin typeface="Times New Roman" charset="0"/>
                      </a:rPr>
                      <a:t>Technology</a:t>
                    </a:r>
                  </a:p>
                  <a:p>
                    <a:pPr>
                      <a:defRPr/>
                    </a:pPr>
                    <a:r>
                      <a:rPr lang="en-US" altLang="en-US" sz="1400">
                        <a:solidFill>
                          <a:srgbClr val="008000"/>
                        </a:solidFill>
                        <a:latin typeface="Times New Roman" charset="0"/>
                      </a:rPr>
                      <a:t>Political</a:t>
                    </a:r>
                  </a:p>
                  <a:p>
                    <a:pPr>
                      <a:defRPr/>
                    </a:pPr>
                    <a:r>
                      <a:rPr lang="en-US" altLang="en-US" sz="1400">
                        <a:solidFill>
                          <a:srgbClr val="008000"/>
                        </a:solidFill>
                        <a:latin typeface="Times New Roman" charset="0"/>
                      </a:rPr>
                      <a:t>Cultural</a:t>
                    </a:r>
                    <a:endParaRPr lang="en-US" altLang="en-US" sz="1400">
                      <a:solidFill>
                        <a:srgbClr val="3366FF"/>
                      </a:solidFill>
                      <a:latin typeface="Times New Roman" charset="0"/>
                    </a:endParaRPr>
                  </a:p>
                </p:txBody>
              </p:sp>
              <p:sp>
                <p:nvSpPr>
                  <p:cNvPr id="23" name="Line 9"/>
                  <p:cNvSpPr>
                    <a:spLocks noChangeShapeType="1"/>
                  </p:cNvSpPr>
                  <p:nvPr/>
                </p:nvSpPr>
                <p:spPr bwMode="auto">
                  <a:xfrm>
                    <a:off x="3360" y="3253"/>
                    <a:ext cx="1248" cy="0"/>
                  </a:xfrm>
                  <a:prstGeom prst="line">
                    <a:avLst/>
                  </a:prstGeom>
                  <a:noFill/>
                  <a:ln w="9525">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graphicFrame>
            <p:nvGraphicFramePr>
              <p:cNvPr id="18" name="Object 36"/>
              <p:cNvGraphicFramePr>
                <a:graphicFrameLocks noChangeAspect="1"/>
              </p:cNvGraphicFramePr>
              <p:nvPr/>
            </p:nvGraphicFramePr>
            <p:xfrm>
              <a:off x="1824" y="1728"/>
              <a:ext cx="279" cy="524"/>
            </p:xfrm>
            <a:graphic>
              <a:graphicData uri="http://schemas.openxmlformats.org/presentationml/2006/ole">
                <mc:AlternateContent xmlns:mc="http://schemas.openxmlformats.org/markup-compatibility/2006">
                  <mc:Choice xmlns:v="urn:schemas-microsoft-com:vml" Requires="v">
                    <p:oleObj spid="_x0000_s6182" name="Clip" r:id="rId3" imgW="2782080" imgH="5246280" progId="">
                      <p:embed/>
                    </p:oleObj>
                  </mc:Choice>
                  <mc:Fallback>
                    <p:oleObj name="Clip" r:id="rId3" imgW="2782080" imgH="5246280" progId="">
                      <p:embed/>
                      <p:pic>
                        <p:nvPicPr>
                          <p:cNvPr id="0"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 y="1728"/>
                            <a:ext cx="279" cy="5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24" name="Group 74"/>
          <p:cNvGrpSpPr>
            <a:grpSpLocks/>
          </p:cNvGrpSpPr>
          <p:nvPr/>
        </p:nvGrpSpPr>
        <p:grpSpPr bwMode="auto">
          <a:xfrm>
            <a:off x="6667500" y="1907704"/>
            <a:ext cx="1981200" cy="2116138"/>
            <a:chOff x="4368" y="1632"/>
            <a:chExt cx="1248" cy="1333"/>
          </a:xfrm>
        </p:grpSpPr>
        <p:grpSp>
          <p:nvGrpSpPr>
            <p:cNvPr id="25" name="Group 18"/>
            <p:cNvGrpSpPr>
              <a:grpSpLocks/>
            </p:cNvGrpSpPr>
            <p:nvPr/>
          </p:nvGrpSpPr>
          <p:grpSpPr bwMode="auto">
            <a:xfrm>
              <a:off x="4368" y="1957"/>
              <a:ext cx="1248" cy="1008"/>
              <a:chOff x="4320" y="2352"/>
              <a:chExt cx="1248" cy="960"/>
            </a:xfrm>
          </p:grpSpPr>
          <p:sp>
            <p:nvSpPr>
              <p:cNvPr id="27" name="Rectangle 13"/>
              <p:cNvSpPr>
                <a:spLocks noChangeArrowheads="1"/>
              </p:cNvSpPr>
              <p:nvPr/>
            </p:nvSpPr>
            <p:spPr bwMode="auto">
              <a:xfrm>
                <a:off x="4320" y="2352"/>
                <a:ext cx="1248" cy="288"/>
              </a:xfrm>
              <a:prstGeom prst="rect">
                <a:avLst/>
              </a:prstGeom>
              <a:gradFill rotWithShape="0">
                <a:gsLst>
                  <a:gs pos="0">
                    <a:srgbClr val="99CCFF"/>
                  </a:gs>
                  <a:gs pos="50000">
                    <a:schemeClr val="bg1"/>
                  </a:gs>
                  <a:gs pos="100000">
                    <a:srgbClr val="99CCFF"/>
                  </a:gs>
                </a:gsLst>
                <a:lin ang="2700000" scaled="1"/>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r>
                  <a:rPr lang="en-US" altLang="en-US" sz="1400" b="1" dirty="0">
                    <a:solidFill>
                      <a:srgbClr val="CC0099"/>
                    </a:solidFill>
                    <a:latin typeface="+mj-lt"/>
                  </a:rPr>
                  <a:t>Buyers’ Decisions</a:t>
                </a:r>
              </a:p>
            </p:txBody>
          </p:sp>
          <p:sp>
            <p:nvSpPr>
              <p:cNvPr id="28" name="Rectangle 15"/>
              <p:cNvSpPr>
                <a:spLocks noChangeArrowheads="1"/>
              </p:cNvSpPr>
              <p:nvPr/>
            </p:nvSpPr>
            <p:spPr bwMode="auto">
              <a:xfrm>
                <a:off x="4320" y="2544"/>
                <a:ext cx="1248" cy="768"/>
              </a:xfrm>
              <a:prstGeom prst="rect">
                <a:avLst/>
              </a:prstGeom>
              <a:gradFill rotWithShape="0">
                <a:gsLst>
                  <a:gs pos="0">
                    <a:srgbClr val="99CCFF"/>
                  </a:gs>
                  <a:gs pos="50000">
                    <a:schemeClr val="bg1"/>
                  </a:gs>
                  <a:gs pos="100000">
                    <a:srgbClr val="99CCFF"/>
                  </a:gs>
                </a:gsLst>
                <a:lin ang="2700000" scaled="1"/>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en-US" sz="1400" dirty="0">
                    <a:latin typeface="+mj-lt"/>
                  </a:rPr>
                  <a:t>Buy or not?</a:t>
                </a:r>
              </a:p>
              <a:p>
                <a:pPr>
                  <a:defRPr/>
                </a:pPr>
                <a:r>
                  <a:rPr lang="en-US" altLang="en-US" sz="1400" dirty="0">
                    <a:latin typeface="+mj-lt"/>
                  </a:rPr>
                  <a:t>What to buy?</a:t>
                </a:r>
              </a:p>
              <a:p>
                <a:pPr>
                  <a:defRPr/>
                </a:pPr>
                <a:r>
                  <a:rPr lang="en-US" altLang="en-US" sz="1400" dirty="0">
                    <a:latin typeface="+mj-lt"/>
                  </a:rPr>
                  <a:t>Where (vendor)?</a:t>
                </a:r>
              </a:p>
              <a:p>
                <a:pPr>
                  <a:defRPr/>
                </a:pPr>
                <a:r>
                  <a:rPr lang="en-US" altLang="en-US" sz="1400" dirty="0">
                    <a:latin typeface="+mj-lt"/>
                  </a:rPr>
                  <a:t>When?</a:t>
                </a:r>
              </a:p>
              <a:p>
                <a:pPr>
                  <a:defRPr/>
                </a:pPr>
                <a:r>
                  <a:rPr lang="en-US" altLang="en-US" sz="1400" dirty="0">
                    <a:latin typeface="+mj-lt"/>
                  </a:rPr>
                  <a:t>How much to spend?</a:t>
                </a:r>
              </a:p>
              <a:p>
                <a:pPr>
                  <a:defRPr/>
                </a:pPr>
                <a:r>
                  <a:rPr lang="en-US" altLang="en-US" sz="1400" dirty="0">
                    <a:latin typeface="+mj-lt"/>
                  </a:rPr>
                  <a:t>Repeat purchases?</a:t>
                </a:r>
              </a:p>
            </p:txBody>
          </p:sp>
        </p:grpSp>
        <p:graphicFrame>
          <p:nvGraphicFramePr>
            <p:cNvPr id="26" name="Object 37"/>
            <p:cNvGraphicFramePr>
              <a:graphicFrameLocks noChangeAspect="1"/>
            </p:cNvGraphicFramePr>
            <p:nvPr/>
          </p:nvGraphicFramePr>
          <p:xfrm>
            <a:off x="5381" y="1632"/>
            <a:ext cx="187" cy="522"/>
          </p:xfrm>
          <a:graphic>
            <a:graphicData uri="http://schemas.openxmlformats.org/presentationml/2006/ole">
              <mc:AlternateContent xmlns:mc="http://schemas.openxmlformats.org/markup-compatibility/2006">
                <mc:Choice xmlns:v="urn:schemas-microsoft-com:vml" Requires="v">
                  <p:oleObj spid="_x0000_s6183" name="Microsoft ClipArt Gallery" r:id="rId5" imgW="1702080" imgH="5221080" progId="">
                    <p:embed/>
                  </p:oleObj>
                </mc:Choice>
                <mc:Fallback>
                  <p:oleObj name="Microsoft ClipArt Gallery" r:id="rId5" imgW="1702080" imgH="5221080" progId="">
                    <p:embed/>
                    <p:pic>
                      <p:nvPicPr>
                        <p:cNvPr id="0"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1" y="1632"/>
                          <a:ext cx="187" cy="5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9" name="Group 73"/>
          <p:cNvGrpSpPr>
            <a:grpSpLocks/>
          </p:cNvGrpSpPr>
          <p:nvPr/>
        </p:nvGrpSpPr>
        <p:grpSpPr bwMode="auto">
          <a:xfrm>
            <a:off x="5143500" y="2136304"/>
            <a:ext cx="914400" cy="685800"/>
            <a:chOff x="3408" y="1776"/>
            <a:chExt cx="576" cy="432"/>
          </a:xfrm>
        </p:grpSpPr>
        <p:sp>
          <p:nvSpPr>
            <p:cNvPr id="30" name="AutoShape 31"/>
            <p:cNvSpPr>
              <a:spLocks noChangeArrowheads="1"/>
            </p:cNvSpPr>
            <p:nvPr/>
          </p:nvSpPr>
          <p:spPr bwMode="auto">
            <a:xfrm>
              <a:off x="3408" y="1776"/>
              <a:ext cx="48" cy="432"/>
            </a:xfrm>
            <a:prstGeom prst="downArrow">
              <a:avLst>
                <a:gd name="adj1" fmla="val 50000"/>
                <a:gd name="adj2" fmla="val 225000"/>
              </a:avLst>
            </a:prstGeom>
            <a:noFill/>
            <a:ln w="9525">
              <a:solidFill>
                <a:srgbClr val="99CC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rgbClr val="000099"/>
                  </a:solidFill>
                  <a:latin typeface="Times New Roman" pitchFamily="18" charset="0"/>
                </a:defRPr>
              </a:lvl1pPr>
              <a:lvl2pPr marL="742950" indent="-285750">
                <a:defRPr sz="2000" b="1">
                  <a:solidFill>
                    <a:srgbClr val="000099"/>
                  </a:solidFill>
                  <a:latin typeface="Times New Roman" pitchFamily="18" charset="0"/>
                </a:defRPr>
              </a:lvl2pPr>
              <a:lvl3pPr marL="1143000" indent="-228600">
                <a:defRPr sz="2000" b="1">
                  <a:solidFill>
                    <a:srgbClr val="000099"/>
                  </a:solidFill>
                  <a:latin typeface="Times New Roman" pitchFamily="18" charset="0"/>
                </a:defRPr>
              </a:lvl3pPr>
              <a:lvl4pPr marL="1600200" indent="-228600">
                <a:defRPr sz="2000" b="1">
                  <a:solidFill>
                    <a:srgbClr val="000099"/>
                  </a:solidFill>
                  <a:latin typeface="Times New Roman" pitchFamily="18" charset="0"/>
                </a:defRPr>
              </a:lvl4pPr>
              <a:lvl5pPr marL="2057400" indent="-228600">
                <a:defRPr sz="2000" b="1">
                  <a:solidFill>
                    <a:srgbClr val="000099"/>
                  </a:solidFill>
                  <a:latin typeface="Times New Roman" pitchFamily="18" charset="0"/>
                </a:defRPr>
              </a:lvl5pPr>
              <a:lvl6pPr marL="2514600" indent="-228600" algn="ctr" eaLnBrk="0" fontAlgn="base" hangingPunct="0">
                <a:spcBef>
                  <a:spcPct val="0"/>
                </a:spcBef>
                <a:spcAft>
                  <a:spcPct val="0"/>
                </a:spcAft>
                <a:defRPr sz="2000" b="1">
                  <a:solidFill>
                    <a:srgbClr val="000099"/>
                  </a:solidFill>
                  <a:latin typeface="Times New Roman" pitchFamily="18" charset="0"/>
                </a:defRPr>
              </a:lvl6pPr>
              <a:lvl7pPr marL="2971800" indent="-228600" algn="ctr" eaLnBrk="0" fontAlgn="base" hangingPunct="0">
                <a:spcBef>
                  <a:spcPct val="0"/>
                </a:spcBef>
                <a:spcAft>
                  <a:spcPct val="0"/>
                </a:spcAft>
                <a:defRPr sz="2000" b="1">
                  <a:solidFill>
                    <a:srgbClr val="000099"/>
                  </a:solidFill>
                  <a:latin typeface="Times New Roman" pitchFamily="18" charset="0"/>
                </a:defRPr>
              </a:lvl7pPr>
              <a:lvl8pPr marL="3429000" indent="-228600" algn="ctr" eaLnBrk="0" fontAlgn="base" hangingPunct="0">
                <a:spcBef>
                  <a:spcPct val="0"/>
                </a:spcBef>
                <a:spcAft>
                  <a:spcPct val="0"/>
                </a:spcAft>
                <a:defRPr sz="2000" b="1">
                  <a:solidFill>
                    <a:srgbClr val="000099"/>
                  </a:solidFill>
                  <a:latin typeface="Times New Roman" pitchFamily="18" charset="0"/>
                </a:defRPr>
              </a:lvl8pPr>
              <a:lvl9pPr marL="3886200" indent="-228600" algn="ctr" eaLnBrk="0" fontAlgn="base" hangingPunct="0">
                <a:spcBef>
                  <a:spcPct val="0"/>
                </a:spcBef>
                <a:spcAft>
                  <a:spcPct val="0"/>
                </a:spcAft>
                <a:defRPr sz="2000" b="1">
                  <a:solidFill>
                    <a:srgbClr val="000099"/>
                  </a:solidFill>
                  <a:latin typeface="Times New Roman" pitchFamily="18" charset="0"/>
                </a:defRPr>
              </a:lvl9pPr>
            </a:lstStyle>
            <a:p>
              <a:endParaRPr lang="en-GB" altLang="en-US"/>
            </a:p>
          </p:txBody>
        </p:sp>
        <p:sp>
          <p:nvSpPr>
            <p:cNvPr id="31" name="AutoShape 32"/>
            <p:cNvSpPr>
              <a:spLocks noChangeArrowheads="1"/>
            </p:cNvSpPr>
            <p:nvPr/>
          </p:nvSpPr>
          <p:spPr bwMode="auto">
            <a:xfrm>
              <a:off x="3936" y="1776"/>
              <a:ext cx="48" cy="432"/>
            </a:xfrm>
            <a:prstGeom prst="downArrow">
              <a:avLst>
                <a:gd name="adj1" fmla="val 50000"/>
                <a:gd name="adj2" fmla="val 225000"/>
              </a:avLst>
            </a:prstGeom>
            <a:noFill/>
            <a:ln w="9525">
              <a:solidFill>
                <a:srgbClr val="99CC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rgbClr val="000099"/>
                  </a:solidFill>
                  <a:latin typeface="Times New Roman" pitchFamily="18" charset="0"/>
                </a:defRPr>
              </a:lvl1pPr>
              <a:lvl2pPr marL="742950" indent="-285750">
                <a:defRPr sz="2000" b="1">
                  <a:solidFill>
                    <a:srgbClr val="000099"/>
                  </a:solidFill>
                  <a:latin typeface="Times New Roman" pitchFamily="18" charset="0"/>
                </a:defRPr>
              </a:lvl2pPr>
              <a:lvl3pPr marL="1143000" indent="-228600">
                <a:defRPr sz="2000" b="1">
                  <a:solidFill>
                    <a:srgbClr val="000099"/>
                  </a:solidFill>
                  <a:latin typeface="Times New Roman" pitchFamily="18" charset="0"/>
                </a:defRPr>
              </a:lvl3pPr>
              <a:lvl4pPr marL="1600200" indent="-228600">
                <a:defRPr sz="2000" b="1">
                  <a:solidFill>
                    <a:srgbClr val="000099"/>
                  </a:solidFill>
                  <a:latin typeface="Times New Roman" pitchFamily="18" charset="0"/>
                </a:defRPr>
              </a:lvl4pPr>
              <a:lvl5pPr marL="2057400" indent="-228600">
                <a:defRPr sz="2000" b="1">
                  <a:solidFill>
                    <a:srgbClr val="000099"/>
                  </a:solidFill>
                  <a:latin typeface="Times New Roman" pitchFamily="18" charset="0"/>
                </a:defRPr>
              </a:lvl5pPr>
              <a:lvl6pPr marL="2514600" indent="-228600" algn="ctr" eaLnBrk="0" fontAlgn="base" hangingPunct="0">
                <a:spcBef>
                  <a:spcPct val="0"/>
                </a:spcBef>
                <a:spcAft>
                  <a:spcPct val="0"/>
                </a:spcAft>
                <a:defRPr sz="2000" b="1">
                  <a:solidFill>
                    <a:srgbClr val="000099"/>
                  </a:solidFill>
                  <a:latin typeface="Times New Roman" pitchFamily="18" charset="0"/>
                </a:defRPr>
              </a:lvl6pPr>
              <a:lvl7pPr marL="2971800" indent="-228600" algn="ctr" eaLnBrk="0" fontAlgn="base" hangingPunct="0">
                <a:spcBef>
                  <a:spcPct val="0"/>
                </a:spcBef>
                <a:spcAft>
                  <a:spcPct val="0"/>
                </a:spcAft>
                <a:defRPr sz="2000" b="1">
                  <a:solidFill>
                    <a:srgbClr val="000099"/>
                  </a:solidFill>
                  <a:latin typeface="Times New Roman" pitchFamily="18" charset="0"/>
                </a:defRPr>
              </a:lvl7pPr>
              <a:lvl8pPr marL="3429000" indent="-228600" algn="ctr" eaLnBrk="0" fontAlgn="base" hangingPunct="0">
                <a:spcBef>
                  <a:spcPct val="0"/>
                </a:spcBef>
                <a:spcAft>
                  <a:spcPct val="0"/>
                </a:spcAft>
                <a:defRPr sz="2000" b="1">
                  <a:solidFill>
                    <a:srgbClr val="000099"/>
                  </a:solidFill>
                  <a:latin typeface="Times New Roman" pitchFamily="18" charset="0"/>
                </a:defRPr>
              </a:lvl8pPr>
              <a:lvl9pPr marL="3886200" indent="-228600" algn="ctr" eaLnBrk="0" fontAlgn="base" hangingPunct="0">
                <a:spcBef>
                  <a:spcPct val="0"/>
                </a:spcBef>
                <a:spcAft>
                  <a:spcPct val="0"/>
                </a:spcAft>
                <a:defRPr sz="2000" b="1">
                  <a:solidFill>
                    <a:srgbClr val="000099"/>
                  </a:solidFill>
                  <a:latin typeface="Times New Roman" pitchFamily="18" charset="0"/>
                </a:defRPr>
              </a:lvl9pPr>
            </a:lstStyle>
            <a:p>
              <a:endParaRPr lang="en-GB" altLang="en-US"/>
            </a:p>
          </p:txBody>
        </p:sp>
      </p:grpSp>
      <p:grpSp>
        <p:nvGrpSpPr>
          <p:cNvPr id="32" name="Group 72"/>
          <p:cNvGrpSpPr>
            <a:grpSpLocks/>
          </p:cNvGrpSpPr>
          <p:nvPr/>
        </p:nvGrpSpPr>
        <p:grpSpPr bwMode="auto">
          <a:xfrm>
            <a:off x="3238500" y="764704"/>
            <a:ext cx="4572000" cy="1371600"/>
            <a:chOff x="2208" y="912"/>
            <a:chExt cx="2880" cy="864"/>
          </a:xfrm>
        </p:grpSpPr>
        <p:sp>
          <p:nvSpPr>
            <p:cNvPr id="33" name="Rectangle 4"/>
            <p:cNvSpPr>
              <a:spLocks noChangeArrowheads="1"/>
            </p:cNvSpPr>
            <p:nvPr/>
          </p:nvSpPr>
          <p:spPr bwMode="auto">
            <a:xfrm>
              <a:off x="2208" y="912"/>
              <a:ext cx="1392" cy="864"/>
            </a:xfrm>
            <a:prstGeom prst="rect">
              <a:avLst/>
            </a:prstGeom>
            <a:gradFill rotWithShape="0">
              <a:gsLst>
                <a:gs pos="0">
                  <a:srgbClr val="99CCFF"/>
                </a:gs>
                <a:gs pos="50000">
                  <a:schemeClr val="bg1"/>
                </a:gs>
                <a:gs pos="100000">
                  <a:srgbClr val="99CCFF"/>
                </a:gs>
              </a:gsLst>
              <a:lin ang="2700000" scaled="1"/>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r>
                <a:rPr lang="en-US" altLang="en-US" sz="1400" b="1" dirty="0">
                  <a:solidFill>
                    <a:srgbClr val="CC0099"/>
                  </a:solidFill>
                  <a:latin typeface="+mj-lt"/>
                </a:rPr>
                <a:t>Individual</a:t>
              </a:r>
            </a:p>
            <a:p>
              <a:pPr>
                <a:defRPr/>
              </a:pPr>
              <a:r>
                <a:rPr lang="en-US" altLang="en-US" sz="1400" b="1" dirty="0">
                  <a:solidFill>
                    <a:srgbClr val="CC0099"/>
                  </a:solidFill>
                  <a:latin typeface="+mj-lt"/>
                </a:rPr>
                <a:t>Characteristics</a:t>
              </a:r>
              <a:endParaRPr lang="en-US" altLang="en-US" sz="1400" b="1" dirty="0">
                <a:solidFill>
                  <a:srgbClr val="3366FF"/>
                </a:solidFill>
                <a:latin typeface="+mj-lt"/>
              </a:endParaRPr>
            </a:p>
            <a:p>
              <a:pPr>
                <a:defRPr/>
              </a:pPr>
              <a:r>
                <a:rPr lang="en-US" altLang="en-US" sz="1400" dirty="0">
                  <a:latin typeface="+mn-lt"/>
                </a:rPr>
                <a:t>Age, gender, ethnicity,</a:t>
              </a:r>
            </a:p>
            <a:p>
              <a:pPr>
                <a:defRPr/>
              </a:pPr>
              <a:r>
                <a:rPr lang="en-US" altLang="en-US" sz="1400" dirty="0">
                  <a:latin typeface="+mn-lt"/>
                </a:rPr>
                <a:t>education, lifestyle,</a:t>
              </a:r>
            </a:p>
            <a:p>
              <a:pPr>
                <a:defRPr/>
              </a:pPr>
              <a:r>
                <a:rPr lang="en-US" altLang="en-US" sz="1400" dirty="0">
                  <a:latin typeface="+mn-lt"/>
                </a:rPr>
                <a:t>psychological, knowledge,</a:t>
              </a:r>
            </a:p>
            <a:p>
              <a:pPr>
                <a:defRPr/>
              </a:pPr>
              <a:r>
                <a:rPr lang="en-US" altLang="en-US" sz="1400" dirty="0">
                  <a:latin typeface="+mn-lt"/>
                </a:rPr>
                <a:t>values, personality</a:t>
              </a:r>
              <a:endParaRPr lang="en-US" altLang="en-US" sz="1400" dirty="0">
                <a:solidFill>
                  <a:srgbClr val="3366FF"/>
                </a:solidFill>
                <a:latin typeface="+mn-lt"/>
              </a:endParaRPr>
            </a:p>
          </p:txBody>
        </p:sp>
        <p:sp>
          <p:nvSpPr>
            <p:cNvPr id="34" name="Rectangle 5"/>
            <p:cNvSpPr>
              <a:spLocks noChangeArrowheads="1"/>
            </p:cNvSpPr>
            <p:nvPr/>
          </p:nvSpPr>
          <p:spPr bwMode="auto">
            <a:xfrm>
              <a:off x="3696" y="912"/>
              <a:ext cx="1392" cy="864"/>
            </a:xfrm>
            <a:prstGeom prst="rect">
              <a:avLst/>
            </a:prstGeom>
            <a:gradFill rotWithShape="0">
              <a:gsLst>
                <a:gs pos="0">
                  <a:srgbClr val="99CCFF"/>
                </a:gs>
                <a:gs pos="50000">
                  <a:schemeClr val="bg1"/>
                </a:gs>
                <a:gs pos="100000">
                  <a:srgbClr val="99CCFF"/>
                </a:gs>
              </a:gsLst>
              <a:lin ang="2700000" scaled="1"/>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r>
                <a:rPr lang="en-US" altLang="en-US" sz="1400" b="1" dirty="0">
                  <a:solidFill>
                    <a:srgbClr val="CC0099"/>
                  </a:solidFill>
                  <a:latin typeface="+mj-lt"/>
                </a:rPr>
                <a:t>Environment</a:t>
              </a:r>
            </a:p>
            <a:p>
              <a:pPr>
                <a:defRPr/>
              </a:pPr>
              <a:r>
                <a:rPr lang="en-US" altLang="en-US" sz="1400" b="1" dirty="0">
                  <a:solidFill>
                    <a:srgbClr val="CC0099"/>
                  </a:solidFill>
                  <a:latin typeface="+mj-lt"/>
                </a:rPr>
                <a:t>Characteristics</a:t>
              </a:r>
              <a:endParaRPr lang="en-US" altLang="en-US" sz="1400" b="1" dirty="0">
                <a:solidFill>
                  <a:srgbClr val="3366FF"/>
                </a:solidFill>
                <a:latin typeface="+mj-lt"/>
              </a:endParaRPr>
            </a:p>
            <a:p>
              <a:pPr>
                <a:defRPr/>
              </a:pPr>
              <a:r>
                <a:rPr lang="en-US" altLang="en-US" sz="1400" dirty="0">
                  <a:latin typeface="+mj-lt"/>
                </a:rPr>
                <a:t>Social, </a:t>
              </a:r>
            </a:p>
            <a:p>
              <a:pPr>
                <a:defRPr/>
              </a:pPr>
              <a:r>
                <a:rPr lang="en-US" altLang="en-US" sz="1400" dirty="0">
                  <a:latin typeface="+mj-lt"/>
                </a:rPr>
                <a:t>Family,</a:t>
              </a:r>
            </a:p>
            <a:p>
              <a:pPr>
                <a:defRPr/>
              </a:pPr>
              <a:r>
                <a:rPr lang="en-US" altLang="en-US" sz="1400" dirty="0">
                  <a:latin typeface="+mj-lt"/>
                </a:rPr>
                <a:t>Communities,</a:t>
              </a:r>
            </a:p>
            <a:p>
              <a:pPr>
                <a:defRPr/>
              </a:pPr>
              <a:r>
                <a:rPr lang="en-US" altLang="en-US" sz="1400" dirty="0">
                  <a:latin typeface="+mj-lt"/>
                </a:rPr>
                <a:t>Fashions</a:t>
              </a:r>
            </a:p>
          </p:txBody>
        </p:sp>
        <p:sp>
          <p:nvSpPr>
            <p:cNvPr id="35" name="Line 60"/>
            <p:cNvSpPr>
              <a:spLocks noChangeShapeType="1"/>
            </p:cNvSpPr>
            <p:nvPr/>
          </p:nvSpPr>
          <p:spPr bwMode="auto">
            <a:xfrm>
              <a:off x="2208" y="1200"/>
              <a:ext cx="1392"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36" name="Line 61"/>
            <p:cNvSpPr>
              <a:spLocks noChangeShapeType="1"/>
            </p:cNvSpPr>
            <p:nvPr/>
          </p:nvSpPr>
          <p:spPr bwMode="auto">
            <a:xfrm>
              <a:off x="3696" y="1200"/>
              <a:ext cx="1392" cy="0"/>
            </a:xfrm>
            <a:prstGeom prst="line">
              <a:avLst/>
            </a:prstGeom>
            <a:noFill/>
            <a:ln w="9525">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grpSp>
    </p:spTree>
    <p:extLst>
      <p:ext uri="{BB962C8B-B14F-4D97-AF65-F5344CB8AC3E}">
        <p14:creationId xmlns:p14="http://schemas.microsoft.com/office/powerpoint/2010/main" val="45668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0-#ppt_w/2"/>
                                          </p:val>
                                        </p:tav>
                                        <p:tav tm="100000">
                                          <p:val>
                                            <p:strVal val="#ppt_x"/>
                                          </p:val>
                                        </p:tav>
                                      </p:tavLst>
                                    </p:anim>
                                    <p:anim calcmode="lin" valueType="num">
                                      <p:cBhvr additive="base">
                                        <p:cTn id="14" dur="500" fill="hold"/>
                                        <p:tgtEl>
                                          <p:spTgt spid="32"/>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3" presetClass="entr" presetSubtype="5"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linds(vertical)">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17"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ppt_h/2"/>
                                          </p:val>
                                        </p:tav>
                                        <p:tav tm="100000">
                                          <p:val>
                                            <p:strVal val="#ppt_y"/>
                                          </p:val>
                                        </p:tav>
                                      </p:tavLst>
                                    </p:anim>
                                    <p:anim calcmode="lin" valueType="num">
                                      <p:cBhvr>
                                        <p:cTn id="30" dur="500" fill="hold"/>
                                        <p:tgtEl>
                                          <p:spTgt spid="11"/>
                                        </p:tgtEl>
                                        <p:attrNameLst>
                                          <p:attrName>ppt_w</p:attrName>
                                        </p:attrNameLst>
                                      </p:cBhvr>
                                      <p:tavLst>
                                        <p:tav tm="0">
                                          <p:val>
                                            <p:strVal val="#ppt_w"/>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8"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ppt_x</p:attrName>
                                        </p:attrNameLst>
                                      </p:cBhvr>
                                      <p:tavLst>
                                        <p:tav tm="0">
                                          <p:val>
                                            <p:strVal val="#ppt_x-#ppt_w/2"/>
                                          </p:val>
                                        </p:tav>
                                        <p:tav tm="100000">
                                          <p:val>
                                            <p:strVal val="#ppt_x"/>
                                          </p:val>
                                        </p:tav>
                                      </p:tavLst>
                                    </p:anim>
                                    <p:anim calcmode="lin" valueType="num">
                                      <p:cBhvr>
                                        <p:cTn id="37" dur="500" fill="hold"/>
                                        <p:tgtEl>
                                          <p:spTgt spid="24"/>
                                        </p:tgtEl>
                                        <p:attrNameLst>
                                          <p:attrName>ppt_y</p:attrName>
                                        </p:attrNameLst>
                                      </p:cBhvr>
                                      <p:tavLst>
                                        <p:tav tm="0">
                                          <p:val>
                                            <p:strVal val="#ppt_y"/>
                                          </p:val>
                                        </p:tav>
                                        <p:tav tm="100000">
                                          <p:val>
                                            <p:strVal val="#ppt_y"/>
                                          </p:val>
                                        </p:tav>
                                      </p:tavLst>
                                    </p:anim>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strVal val="#ppt_h"/>
                                          </p:val>
                                        </p:tav>
                                        <p:tav tm="100000">
                                          <p:val>
                                            <p:strVal val="#ppt_h"/>
                                          </p:val>
                                        </p:tav>
                                      </p:tavLst>
                                    </p:anim>
                                  </p:childTnLst>
                                </p:cTn>
                              </p:par>
                            </p:childTnLst>
                          </p:cTn>
                        </p:par>
                        <p:par>
                          <p:cTn id="40" fill="hold">
                            <p:stCondLst>
                              <p:cond delay="500"/>
                            </p:stCondLst>
                            <p:childTnLst>
                              <p:par>
                                <p:cTn id="41" presetID="17"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ppt_x</p:attrName>
                                        </p:attrNameLst>
                                      </p:cBhvr>
                                      <p:tavLst>
                                        <p:tav tm="0">
                                          <p:val>
                                            <p:strVal val="#ppt_x-#ppt_w/2"/>
                                          </p:val>
                                        </p:tav>
                                        <p:tav tm="100000">
                                          <p:val>
                                            <p:strVal val="#ppt_x"/>
                                          </p:val>
                                        </p:tav>
                                      </p:tavLst>
                                    </p:anim>
                                    <p:anim calcmode="lin" valueType="num">
                                      <p:cBhvr>
                                        <p:cTn id="44" dur="500" fill="hold"/>
                                        <p:tgtEl>
                                          <p:spTgt spid="12"/>
                                        </p:tgtEl>
                                        <p:attrNameLst>
                                          <p:attrName>ppt_y</p:attrName>
                                        </p:attrNameLst>
                                      </p:cBhvr>
                                      <p:tavLst>
                                        <p:tav tm="0">
                                          <p:val>
                                            <p:strVal val="#ppt_y"/>
                                          </p:val>
                                        </p:tav>
                                        <p:tav tm="100000">
                                          <p:val>
                                            <p:strVal val="#ppt_y"/>
                                          </p:val>
                                        </p:tav>
                                      </p:tavLst>
                                    </p:anim>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6781800" cy="1368152"/>
          </a:xfrm>
        </p:spPr>
        <p:txBody>
          <a:bodyPr/>
          <a:lstStyle/>
          <a:p>
            <a:r>
              <a:rPr lang="en-GB" dirty="0"/>
              <a:t>Last Week …</a:t>
            </a:r>
          </a:p>
        </p:txBody>
      </p:sp>
      <p:sp>
        <p:nvSpPr>
          <p:cNvPr id="3" name="Content Placeholder 2"/>
          <p:cNvSpPr>
            <a:spLocks noGrp="1"/>
          </p:cNvSpPr>
          <p:nvPr>
            <p:ph idx="1"/>
          </p:nvPr>
        </p:nvSpPr>
        <p:spPr>
          <a:xfrm>
            <a:off x="755576" y="2132856"/>
            <a:ext cx="8136904" cy="3886200"/>
          </a:xfrm>
        </p:spPr>
        <p:txBody>
          <a:bodyPr/>
          <a:lstStyle/>
          <a:p>
            <a:r>
              <a:rPr lang="en-GB" dirty="0"/>
              <a:t>Capability Analysis …</a:t>
            </a:r>
          </a:p>
          <a:p>
            <a:pPr lvl="1"/>
            <a:r>
              <a:rPr lang="en-GB" dirty="0"/>
              <a:t>Value is in “the eye of the beholder”</a:t>
            </a:r>
          </a:p>
          <a:p>
            <a:pPr lvl="1"/>
            <a:r>
              <a:rPr lang="en-GB" dirty="0"/>
              <a:t>Value Creation</a:t>
            </a:r>
          </a:p>
          <a:p>
            <a:pPr lvl="1"/>
            <a:r>
              <a:rPr lang="en-GB" dirty="0"/>
              <a:t>Value Chain Model</a:t>
            </a:r>
          </a:p>
          <a:p>
            <a:pPr lvl="2"/>
            <a:r>
              <a:rPr lang="en-GB" dirty="0"/>
              <a:t>Helps identify Cost Structures &amp; Core Competences</a:t>
            </a:r>
          </a:p>
          <a:p>
            <a:pPr lvl="1"/>
            <a:r>
              <a:rPr lang="en-GB" dirty="0"/>
              <a:t>Resource Analysis</a:t>
            </a:r>
          </a:p>
          <a:p>
            <a:pPr lvl="2"/>
            <a:r>
              <a:rPr lang="en-GB" dirty="0"/>
              <a:t>VRIN</a:t>
            </a:r>
          </a:p>
          <a:p>
            <a:pPr lvl="1"/>
            <a:r>
              <a:rPr lang="en-GB" dirty="0"/>
              <a:t>Core Competencies</a:t>
            </a:r>
          </a:p>
          <a:p>
            <a:pPr lvl="1"/>
            <a:endParaRPr lang="en-GB" dirty="0"/>
          </a:p>
        </p:txBody>
      </p:sp>
    </p:spTree>
    <p:extLst>
      <p:ext uri="{BB962C8B-B14F-4D97-AF65-F5344CB8AC3E}">
        <p14:creationId xmlns:p14="http://schemas.microsoft.com/office/powerpoint/2010/main" val="927738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6781800" cy="1008112"/>
          </a:xfrm>
        </p:spPr>
        <p:txBody>
          <a:bodyPr/>
          <a:lstStyle/>
          <a:p>
            <a:r>
              <a:rPr lang="en-GB" dirty="0"/>
              <a:t>Demographics</a:t>
            </a:r>
          </a:p>
        </p:txBody>
      </p:sp>
      <p:sp>
        <p:nvSpPr>
          <p:cNvPr id="3" name="Content Placeholder 2"/>
          <p:cNvSpPr>
            <a:spLocks noGrp="1"/>
          </p:cNvSpPr>
          <p:nvPr>
            <p:ph idx="1"/>
          </p:nvPr>
        </p:nvSpPr>
        <p:spPr>
          <a:xfrm>
            <a:off x="755576" y="1844824"/>
            <a:ext cx="8136904" cy="3886200"/>
          </a:xfrm>
        </p:spPr>
        <p:txBody>
          <a:bodyPr/>
          <a:lstStyle/>
          <a:p>
            <a:r>
              <a:rPr lang="en-GB" sz="2000" dirty="0"/>
              <a:t>Studies of a population based on factors such as age, race, sex, economic status, level of education, income level and employment, among others. Demographics are used by governments, corporations, NGOs and businesses to learn more about a population's characteristics for many purposes, including policy development and economic market research.</a:t>
            </a:r>
          </a:p>
          <a:p>
            <a:endParaRPr lang="en-GB" sz="600" dirty="0"/>
          </a:p>
          <a:p>
            <a:r>
              <a:rPr lang="en-GB" sz="2000" dirty="0"/>
              <a:t>Demographic trends are also important, as the size of different demographic groups will change over time as a result of economic, cultural and political circumstances.</a:t>
            </a:r>
          </a:p>
          <a:p>
            <a:endParaRPr lang="en-GB" sz="600" dirty="0"/>
          </a:p>
          <a:p>
            <a:r>
              <a:rPr lang="en-GB" sz="2000" dirty="0"/>
              <a:t>Segmenting a population into demographics allows companies to assess the size of a potential market and also to see whether its products and services are reaching that company's most important consumers.</a:t>
            </a:r>
          </a:p>
        </p:txBody>
      </p:sp>
    </p:spTree>
    <p:extLst>
      <p:ext uri="{BB962C8B-B14F-4D97-AF65-F5344CB8AC3E}">
        <p14:creationId xmlns:p14="http://schemas.microsoft.com/office/powerpoint/2010/main" val="198679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6781800" cy="1224136"/>
          </a:xfrm>
        </p:spPr>
        <p:txBody>
          <a:bodyPr/>
          <a:lstStyle/>
          <a:p>
            <a:r>
              <a:rPr lang="en-GB" dirty="0"/>
              <a:t>Location Intelligence</a:t>
            </a:r>
          </a:p>
        </p:txBody>
      </p:sp>
      <p:sp>
        <p:nvSpPr>
          <p:cNvPr id="3" name="Content Placeholder 2"/>
          <p:cNvSpPr>
            <a:spLocks noGrp="1"/>
          </p:cNvSpPr>
          <p:nvPr>
            <p:ph idx="1"/>
          </p:nvPr>
        </p:nvSpPr>
        <p:spPr>
          <a:xfrm>
            <a:off x="755576" y="1628800"/>
            <a:ext cx="7543800" cy="4390256"/>
          </a:xfrm>
        </p:spPr>
        <p:txBody>
          <a:bodyPr/>
          <a:lstStyle/>
          <a:p>
            <a:endParaRPr lang="en-GB" dirty="0"/>
          </a:p>
          <a:p>
            <a:r>
              <a:rPr lang="en-GB" dirty="0"/>
              <a:t>Convergence of BI with Location Intelligence</a:t>
            </a:r>
          </a:p>
          <a:p>
            <a:r>
              <a:rPr lang="en-GB" dirty="0"/>
              <a:t>80% of Business Data has a Location Component </a:t>
            </a:r>
          </a:p>
          <a:p>
            <a:r>
              <a:rPr lang="en-GB" dirty="0"/>
              <a:t>Most businesses can benefit from utilising location in decision making.</a:t>
            </a:r>
          </a:p>
          <a:p>
            <a:r>
              <a:rPr lang="en-GB" dirty="0"/>
              <a:t>Organisations that:</a:t>
            </a:r>
          </a:p>
          <a:p>
            <a:pPr lvl="1"/>
            <a:r>
              <a:rPr lang="en-GB" dirty="0"/>
              <a:t>Market by Location</a:t>
            </a:r>
          </a:p>
          <a:p>
            <a:pPr lvl="1"/>
            <a:r>
              <a:rPr lang="en-GB" dirty="0"/>
              <a:t>Plan by Location</a:t>
            </a:r>
          </a:p>
          <a:p>
            <a:pPr lvl="1"/>
            <a:r>
              <a:rPr lang="en-GB" dirty="0"/>
              <a:t>Assign Assets by Location</a:t>
            </a:r>
          </a:p>
          <a:p>
            <a:pPr lvl="1"/>
            <a:r>
              <a:rPr lang="en-GB" dirty="0"/>
              <a:t>Track Resources by Location</a:t>
            </a:r>
          </a:p>
          <a:p>
            <a:pPr lvl="1"/>
            <a:r>
              <a:rPr lang="en-GB" dirty="0"/>
              <a:t>Manage Services by Location</a:t>
            </a: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3268117"/>
            <a:ext cx="3747104" cy="3173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9021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6781800" cy="1080120"/>
          </a:xfrm>
        </p:spPr>
        <p:txBody>
          <a:bodyPr/>
          <a:lstStyle/>
          <a:p>
            <a:r>
              <a:rPr lang="en-GB" dirty="0"/>
              <a:t>Location Intelligence</a:t>
            </a:r>
          </a:p>
        </p:txBody>
      </p:sp>
      <p:sp>
        <p:nvSpPr>
          <p:cNvPr id="3" name="Content Placeholder 2"/>
          <p:cNvSpPr>
            <a:spLocks noGrp="1"/>
          </p:cNvSpPr>
          <p:nvPr>
            <p:ph idx="1"/>
          </p:nvPr>
        </p:nvSpPr>
        <p:spPr>
          <a:xfrm>
            <a:off x="755576" y="2708920"/>
            <a:ext cx="7543800" cy="3310136"/>
          </a:xfrm>
        </p:spPr>
        <p:txBody>
          <a:bodyPr/>
          <a:lstStyle/>
          <a:p>
            <a:r>
              <a:rPr lang="en-GB" dirty="0"/>
              <a:t>Location Prospecting</a:t>
            </a:r>
          </a:p>
          <a:p>
            <a:pPr lvl="1"/>
            <a:r>
              <a:rPr lang="en-GB" dirty="0"/>
              <a:t>Identifying MORE CUSTOMERS similar to your best customer profile means potential increase in profits</a:t>
            </a:r>
          </a:p>
          <a:p>
            <a:pPr lvl="1"/>
            <a:r>
              <a:rPr lang="en-GB" dirty="0"/>
              <a:t>Competitive Market Analysis</a:t>
            </a:r>
          </a:p>
          <a:p>
            <a:pPr lvl="1"/>
            <a:r>
              <a:rPr lang="en-GB" dirty="0"/>
              <a:t>Precise Target Marketing</a:t>
            </a:r>
          </a:p>
          <a:p>
            <a:pPr lvl="2"/>
            <a:r>
              <a:rPr lang="en-GB" dirty="0"/>
              <a:t>Combine customer data with demographic data (e.g. Census data) and free public datasets.</a:t>
            </a:r>
          </a:p>
          <a:p>
            <a:pPr lvl="2"/>
            <a:r>
              <a:rPr lang="en-GB" dirty="0"/>
              <a:t>Adds Value to existing data. </a:t>
            </a:r>
          </a:p>
          <a:p>
            <a:pPr lvl="1"/>
            <a:endParaRPr lang="en-GB" dirty="0"/>
          </a:p>
          <a:p>
            <a:pPr lvl="1"/>
            <a:endParaRPr lang="en-GB" dirty="0"/>
          </a:p>
          <a:p>
            <a:pPr lvl="1"/>
            <a:endParaRPr lang="en-GB" dirty="0"/>
          </a:p>
          <a:p>
            <a:pPr lvl="1"/>
            <a:endParaRPr lang="en-GB" dirty="0"/>
          </a:p>
          <a:p>
            <a:pPr lvl="1"/>
            <a:endParaRPr lang="en-GB"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45507" y="4567715"/>
            <a:ext cx="2498493" cy="2290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516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8064896" cy="936104"/>
          </a:xfrm>
        </p:spPr>
        <p:txBody>
          <a:bodyPr/>
          <a:lstStyle/>
          <a:p>
            <a:r>
              <a:rPr lang="en-GB" sz="3200" dirty="0"/>
              <a:t>Hypothetical Example: Amazon </a:t>
            </a:r>
          </a:p>
        </p:txBody>
      </p:sp>
      <p:sp>
        <p:nvSpPr>
          <p:cNvPr id="3" name="Content Placeholder 2"/>
          <p:cNvSpPr>
            <a:spLocks noGrp="1"/>
          </p:cNvSpPr>
          <p:nvPr>
            <p:ph idx="1"/>
          </p:nvPr>
        </p:nvSpPr>
        <p:spPr>
          <a:xfrm>
            <a:off x="539552" y="2132856"/>
            <a:ext cx="4104456" cy="3886200"/>
          </a:xfrm>
        </p:spPr>
        <p:txBody>
          <a:bodyPr/>
          <a:lstStyle/>
          <a:p>
            <a:r>
              <a:rPr lang="en-GB" sz="1800" dirty="0"/>
              <a:t>Customer 1 (CF37 1DL)</a:t>
            </a:r>
          </a:p>
          <a:p>
            <a:r>
              <a:rPr lang="en-GB" sz="1800" dirty="0"/>
              <a:t>Postcode = Ward </a:t>
            </a:r>
            <a:r>
              <a:rPr lang="en-GB" sz="1800" dirty="0" err="1"/>
              <a:t>Treforest</a:t>
            </a:r>
            <a:endParaRPr lang="en-GB" sz="1800" dirty="0"/>
          </a:p>
          <a:p>
            <a:r>
              <a:rPr lang="en-GB" sz="1800" dirty="0"/>
              <a:t>Census &amp; Other Data</a:t>
            </a:r>
          </a:p>
          <a:p>
            <a:pPr lvl="1"/>
            <a:r>
              <a:rPr lang="en-GB" sz="1200" dirty="0"/>
              <a:t>Unemployment=10%, Students=25%, OAPs=15%, Children=10%, Car Owners=20%,</a:t>
            </a:r>
          </a:p>
          <a:p>
            <a:pPr lvl="1"/>
            <a:r>
              <a:rPr lang="en-GB" sz="1200" dirty="0"/>
              <a:t>Crime Data, Deprivation Data, Schools Data, House Price Data, etc.</a:t>
            </a:r>
          </a:p>
          <a:p>
            <a:r>
              <a:rPr lang="en-GB" sz="1800" dirty="0"/>
              <a:t>Targeted Products</a:t>
            </a:r>
          </a:p>
          <a:p>
            <a:pPr lvl="1"/>
            <a:r>
              <a:rPr lang="en-GB" sz="1200" dirty="0"/>
              <a:t>Game: FIFA 20</a:t>
            </a:r>
          </a:p>
          <a:p>
            <a:pPr lvl="1"/>
            <a:r>
              <a:rPr lang="en-GB" sz="1200" dirty="0"/>
              <a:t>Music: Justin Timberlake or </a:t>
            </a:r>
            <a:r>
              <a:rPr lang="en-GB" sz="1200" dirty="0" err="1"/>
              <a:t>Bieber</a:t>
            </a:r>
            <a:r>
              <a:rPr lang="en-GB" sz="1200" dirty="0"/>
              <a:t> / </a:t>
            </a:r>
            <a:r>
              <a:rPr lang="en-GB" sz="1000" dirty="0"/>
              <a:t>MP3 Download</a:t>
            </a:r>
          </a:p>
          <a:p>
            <a:pPr lvl="1"/>
            <a:r>
              <a:rPr lang="en-GB" sz="1200" dirty="0"/>
              <a:t>Book: James Patterson “Hope to Die”</a:t>
            </a:r>
          </a:p>
          <a:p>
            <a:pPr lvl="1"/>
            <a:r>
              <a:rPr lang="en-GB" sz="1200" dirty="0"/>
              <a:t>Electronics: Amazon Fire TV</a:t>
            </a:r>
          </a:p>
          <a:p>
            <a:pPr lvl="1"/>
            <a:r>
              <a:rPr lang="en-GB" sz="1200" dirty="0"/>
              <a:t>Home Appliances: Tin Opener</a:t>
            </a:r>
          </a:p>
          <a:p>
            <a:pPr lvl="1"/>
            <a:r>
              <a:rPr lang="en-GB" sz="1200" dirty="0"/>
              <a:t>Clothes: Kappa Tracksuit</a:t>
            </a:r>
          </a:p>
          <a:p>
            <a:pPr lvl="1"/>
            <a:r>
              <a:rPr lang="en-GB" sz="1200" dirty="0"/>
              <a:t>Toy: Disney Frozen Sing-A-Long Elsa</a:t>
            </a:r>
          </a:p>
          <a:p>
            <a:pPr lvl="1"/>
            <a:endParaRPr lang="en-GB" sz="1600" dirty="0"/>
          </a:p>
          <a:p>
            <a:pPr lvl="1"/>
            <a:endParaRPr lang="en-GB" sz="1200" dirty="0"/>
          </a:p>
        </p:txBody>
      </p:sp>
      <p:sp>
        <p:nvSpPr>
          <p:cNvPr id="4" name="Content Placeholder 2"/>
          <p:cNvSpPr txBox="1">
            <a:spLocks/>
          </p:cNvSpPr>
          <p:nvPr/>
        </p:nvSpPr>
        <p:spPr bwMode="auto">
          <a:xfrm>
            <a:off x="4572000" y="2135088"/>
            <a:ext cx="4392488" cy="3886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273050" indent="-273050" algn="l" rtl="0" eaLnBrk="0" fontAlgn="base" hangingPunct="0">
              <a:spcBef>
                <a:spcPct val="20000"/>
              </a:spcBef>
              <a:spcAft>
                <a:spcPct val="0"/>
              </a:spcAft>
              <a:buClr>
                <a:schemeClr val="accent1"/>
              </a:buClr>
              <a:buFont typeface="Arial" charset="0"/>
              <a:buChar char="•"/>
              <a:defRPr sz="2400" kern="1200">
                <a:solidFill>
                  <a:schemeClr val="tx2"/>
                </a:solidFill>
                <a:latin typeface="+mn-lt"/>
                <a:ea typeface="+mn-ea"/>
                <a:cs typeface="+mn-cs"/>
              </a:defRPr>
            </a:lvl1pPr>
            <a:lvl2pPr marL="593725" indent="-273050" algn="l" rtl="0" eaLnBrk="0" fontAlgn="base" hangingPunct="0">
              <a:spcBef>
                <a:spcPct val="20000"/>
              </a:spcBef>
              <a:spcAft>
                <a:spcPct val="0"/>
              </a:spcAft>
              <a:buClr>
                <a:schemeClr val="accent1"/>
              </a:buClr>
              <a:buFont typeface="Arial" charset="0"/>
              <a:buChar char="•"/>
              <a:defRPr sz="2200" kern="1200">
                <a:solidFill>
                  <a:schemeClr val="tx2"/>
                </a:solidFill>
                <a:latin typeface="+mn-lt"/>
                <a:ea typeface="+mn-ea"/>
                <a:cs typeface="+mn-cs"/>
              </a:defRPr>
            </a:lvl2pPr>
            <a:lvl3pPr marL="868363" indent="-228600" algn="l" rtl="0" eaLnBrk="0" fontAlgn="base" hangingPunct="0">
              <a:spcBef>
                <a:spcPct val="20000"/>
              </a:spcBef>
              <a:spcAft>
                <a:spcPct val="0"/>
              </a:spcAft>
              <a:buClr>
                <a:schemeClr val="accent1"/>
              </a:buClr>
              <a:buFont typeface="Arial" charset="0"/>
              <a:buChar char="•"/>
              <a:defRPr sz="2000" kern="1200">
                <a:solidFill>
                  <a:schemeClr val="tx2"/>
                </a:solidFill>
                <a:latin typeface="+mn-lt"/>
                <a:ea typeface="+mn-ea"/>
                <a:cs typeface="+mn-cs"/>
              </a:defRPr>
            </a:lvl3pPr>
            <a:lvl4pPr marL="1143000" indent="-228600" algn="l" rtl="0" eaLnBrk="0" fontAlgn="base" hangingPunct="0">
              <a:spcBef>
                <a:spcPct val="20000"/>
              </a:spcBef>
              <a:spcAft>
                <a:spcPct val="0"/>
              </a:spcAft>
              <a:buClr>
                <a:schemeClr val="accent1"/>
              </a:buClr>
              <a:buFont typeface="Arial" charset="0"/>
              <a:buChar char="•"/>
              <a:defRPr kern="1200">
                <a:solidFill>
                  <a:schemeClr val="tx2"/>
                </a:solidFill>
                <a:latin typeface="+mn-lt"/>
                <a:ea typeface="+mn-ea"/>
                <a:cs typeface="+mn-cs"/>
              </a:defRPr>
            </a:lvl4pPr>
            <a:lvl5pPr marL="1371600" indent="-228600" algn="l" rtl="0" eaLnBrk="0" fontAlgn="base" hangingPunct="0">
              <a:spcBef>
                <a:spcPct val="20000"/>
              </a:spcBef>
              <a:spcAft>
                <a:spcPct val="0"/>
              </a:spcAft>
              <a:buClr>
                <a:schemeClr val="accent1"/>
              </a:buClr>
              <a:buFont typeface="Arial" charset="0"/>
              <a:buChar char="•"/>
              <a:defRPr kern="120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en-GB" sz="1800" dirty="0"/>
              <a:t>Customer 2 (CF15 8BN)</a:t>
            </a:r>
          </a:p>
          <a:p>
            <a:r>
              <a:rPr lang="en-GB" sz="1800" dirty="0"/>
              <a:t>Postcode = Ward </a:t>
            </a:r>
            <a:r>
              <a:rPr lang="en-GB" sz="1800" dirty="0" err="1"/>
              <a:t>Radyr</a:t>
            </a:r>
            <a:endParaRPr lang="en-GB" sz="1800" dirty="0"/>
          </a:p>
          <a:p>
            <a:r>
              <a:rPr lang="en-GB" sz="1800" dirty="0"/>
              <a:t>Census &amp; Other Data</a:t>
            </a:r>
          </a:p>
          <a:p>
            <a:pPr lvl="1"/>
            <a:r>
              <a:rPr lang="en-GB" sz="1200" dirty="0"/>
              <a:t>Unemployment=5%, Students=5%, OAPs=25%, Children=15%, Car Owners=50%</a:t>
            </a:r>
          </a:p>
          <a:p>
            <a:pPr lvl="1"/>
            <a:r>
              <a:rPr lang="en-GB" sz="1200" dirty="0"/>
              <a:t>Crime Data, Deprivation Data, Schools Data, House Price Data, etc.</a:t>
            </a:r>
          </a:p>
          <a:p>
            <a:r>
              <a:rPr lang="en-GB" sz="1800" dirty="0"/>
              <a:t>Targeted Products</a:t>
            </a:r>
          </a:p>
          <a:p>
            <a:pPr lvl="1"/>
            <a:r>
              <a:rPr lang="en-GB" sz="1200" dirty="0"/>
              <a:t>Game: Deluxe Chess</a:t>
            </a:r>
          </a:p>
          <a:p>
            <a:pPr lvl="1"/>
            <a:r>
              <a:rPr lang="en-GB" sz="1200" dirty="0"/>
              <a:t>Music: Andrea Bocelli “Cinema” / CD</a:t>
            </a:r>
          </a:p>
          <a:p>
            <a:pPr lvl="1"/>
            <a:r>
              <a:rPr lang="en-GB" sz="1200" dirty="0"/>
              <a:t>Book: Simply Nigella “Feel Good Food”</a:t>
            </a:r>
          </a:p>
          <a:p>
            <a:pPr lvl="1"/>
            <a:r>
              <a:rPr lang="en-GB" sz="1200" dirty="0"/>
              <a:t>Electronics: LG Smart 4K UHD 98 Inch TV</a:t>
            </a:r>
          </a:p>
          <a:p>
            <a:pPr lvl="1"/>
            <a:r>
              <a:rPr lang="en-GB" sz="1200" dirty="0"/>
              <a:t>Home Appliances: </a:t>
            </a:r>
            <a:r>
              <a:rPr lang="en-GB" sz="1200" dirty="0" err="1"/>
              <a:t>Robomow</a:t>
            </a:r>
            <a:r>
              <a:rPr lang="en-GB" sz="1200" dirty="0"/>
              <a:t> (Robotic) Lawnmower</a:t>
            </a:r>
          </a:p>
          <a:p>
            <a:pPr lvl="1"/>
            <a:r>
              <a:rPr lang="en-GB" sz="1200" dirty="0"/>
              <a:t>Clothes: Armani Suit</a:t>
            </a:r>
          </a:p>
          <a:p>
            <a:pPr lvl="1"/>
            <a:r>
              <a:rPr lang="en-GB" sz="1200" dirty="0"/>
              <a:t>Toy: DJI Phantom 4 Professional (Drone)</a:t>
            </a:r>
          </a:p>
          <a:p>
            <a:pPr lvl="1"/>
            <a:endParaRPr lang="en-GB" sz="1600" dirty="0"/>
          </a:p>
          <a:p>
            <a:pPr lvl="1"/>
            <a:endParaRPr lang="en-GB" sz="1200" dirty="0"/>
          </a:p>
        </p:txBody>
      </p:sp>
      <p:sp>
        <p:nvSpPr>
          <p:cNvPr id="5" name="TextBox 4"/>
          <p:cNvSpPr txBox="1"/>
          <p:nvPr/>
        </p:nvSpPr>
        <p:spPr>
          <a:xfrm>
            <a:off x="3131840" y="5589240"/>
            <a:ext cx="2903359" cy="646331"/>
          </a:xfrm>
          <a:prstGeom prst="rect">
            <a:avLst/>
          </a:prstGeom>
          <a:noFill/>
        </p:spPr>
        <p:txBody>
          <a:bodyPr wrap="none" rtlCol="0">
            <a:spAutoFit/>
          </a:bodyPr>
          <a:lstStyle/>
          <a:p>
            <a:r>
              <a:rPr lang="en-GB" sz="3600" dirty="0">
                <a:solidFill>
                  <a:srgbClr val="C00000"/>
                </a:solidFill>
                <a:effectLst>
                  <a:outerShdw blurRad="38100" dist="38100" dir="2700000" algn="tl">
                    <a:srgbClr val="000000">
                      <a:alpha val="43137"/>
                    </a:srgbClr>
                  </a:outerShdw>
                </a:effectLst>
              </a:rPr>
              <a:t>Stereotyping!</a:t>
            </a:r>
          </a:p>
        </p:txBody>
      </p:sp>
    </p:spTree>
    <p:extLst>
      <p:ext uri="{BB962C8B-B14F-4D97-AF65-F5344CB8AC3E}">
        <p14:creationId xmlns:p14="http://schemas.microsoft.com/office/powerpoint/2010/main" val="297287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srcRect/>
          <a:stretch>
            <a:fillRect/>
          </a:stretch>
        </p:blipFill>
        <p:spPr bwMode="auto">
          <a:xfrm>
            <a:off x="0" y="-27384"/>
            <a:ext cx="4968552" cy="2480129"/>
          </a:xfrm>
          <a:prstGeom prst="rect">
            <a:avLst/>
          </a:prstGeom>
          <a:noFill/>
          <a:ln w="9525">
            <a:noFill/>
            <a:miter lim="800000"/>
            <a:headEnd/>
            <a:tailEnd/>
          </a:ln>
        </p:spPr>
      </p:pic>
      <p:sp>
        <p:nvSpPr>
          <p:cNvPr id="3" name="Title 1"/>
          <p:cNvSpPr txBox="1">
            <a:spLocks/>
          </p:cNvSpPr>
          <p:nvPr/>
        </p:nvSpPr>
        <p:spPr>
          <a:xfrm>
            <a:off x="4932040" y="548680"/>
            <a:ext cx="4218484" cy="115212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3200" b="0" i="0" u="none" strike="noStrike" kern="1200" cap="none" spc="0" normalizeH="0" baseline="0" noProof="0" dirty="0">
                <a:ln>
                  <a:noFill/>
                </a:ln>
                <a:solidFill>
                  <a:srgbClr val="262626"/>
                </a:solidFill>
                <a:effectLst/>
                <a:uLnTx/>
                <a:uFillTx/>
                <a:latin typeface="+mj-lt"/>
                <a:ea typeface="+mj-ea"/>
                <a:cs typeface="+mj-cs"/>
              </a:rPr>
              <a:t>Actual Example: eBay</a:t>
            </a:r>
            <a:br>
              <a:rPr kumimoji="0" lang="en-GB" sz="3200" b="0" i="0" u="none" strike="noStrike" kern="1200" cap="none" spc="0" normalizeH="0" baseline="0" noProof="0" dirty="0">
                <a:ln>
                  <a:noFill/>
                </a:ln>
                <a:solidFill>
                  <a:srgbClr val="262626"/>
                </a:solidFill>
                <a:effectLst/>
                <a:uLnTx/>
                <a:uFillTx/>
                <a:latin typeface="+mj-lt"/>
                <a:ea typeface="+mj-ea"/>
                <a:cs typeface="+mj-cs"/>
              </a:rPr>
            </a:br>
            <a:br>
              <a:rPr kumimoji="0" lang="en-GB" sz="3200" b="0" i="0" u="none" strike="noStrike" kern="1200" cap="none" spc="0" normalizeH="0" baseline="0" noProof="0" dirty="0">
                <a:ln>
                  <a:noFill/>
                </a:ln>
                <a:solidFill>
                  <a:srgbClr val="262626"/>
                </a:solidFill>
                <a:effectLst/>
                <a:uLnTx/>
                <a:uFillTx/>
                <a:latin typeface="+mj-lt"/>
                <a:ea typeface="+mj-ea"/>
                <a:cs typeface="+mj-cs"/>
              </a:rPr>
            </a:br>
            <a:r>
              <a:rPr kumimoji="0" lang="en-GB" sz="1800" b="0" i="0" u="none" strike="noStrike" kern="1200" cap="none" spc="0" normalizeH="0" baseline="0" noProof="0" dirty="0">
                <a:ln>
                  <a:noFill/>
                </a:ln>
                <a:solidFill>
                  <a:srgbClr val="262626"/>
                </a:solidFill>
                <a:effectLst/>
                <a:uLnTx/>
                <a:uFillTx/>
                <a:latin typeface="+mj-lt"/>
                <a:ea typeface="+mj-ea"/>
                <a:cs typeface="+mj-cs"/>
              </a:rPr>
              <a:t>Customer Kidner (CF38)</a:t>
            </a:r>
            <a:br>
              <a:rPr kumimoji="0" lang="en-GB" sz="1800" b="0" i="0" u="none" strike="noStrike" kern="1200" cap="none" spc="0" normalizeH="0" baseline="0" noProof="0" dirty="0">
                <a:ln>
                  <a:noFill/>
                </a:ln>
                <a:solidFill>
                  <a:srgbClr val="262626"/>
                </a:solidFill>
                <a:effectLst/>
                <a:uLnTx/>
                <a:uFillTx/>
                <a:latin typeface="+mj-lt"/>
                <a:ea typeface="+mj-ea"/>
                <a:cs typeface="+mj-cs"/>
              </a:rPr>
            </a:br>
            <a:r>
              <a:rPr kumimoji="0" lang="en-GB" sz="1800" b="0" i="0" u="none" strike="noStrike" kern="1200" cap="none" spc="0" normalizeH="0" baseline="0" noProof="0" dirty="0">
                <a:ln>
                  <a:noFill/>
                </a:ln>
                <a:solidFill>
                  <a:srgbClr val="262626"/>
                </a:solidFill>
                <a:effectLst/>
                <a:uLnTx/>
                <a:uFillTx/>
                <a:latin typeface="+mj-lt"/>
                <a:ea typeface="+mj-ea"/>
                <a:cs typeface="+mj-cs"/>
              </a:rPr>
              <a:t>Postcode = Ward </a:t>
            </a:r>
            <a:r>
              <a:rPr kumimoji="0" lang="en-GB" sz="1800" b="0" i="0" u="none" strike="noStrike" kern="1200" cap="none" spc="0" normalizeH="0" baseline="0" noProof="0" dirty="0" err="1">
                <a:ln>
                  <a:noFill/>
                </a:ln>
                <a:solidFill>
                  <a:srgbClr val="262626"/>
                </a:solidFill>
                <a:effectLst/>
                <a:uLnTx/>
                <a:uFillTx/>
                <a:latin typeface="+mj-lt"/>
                <a:ea typeface="+mj-ea"/>
                <a:cs typeface="+mj-cs"/>
              </a:rPr>
              <a:t>Beddau</a:t>
            </a:r>
            <a:br>
              <a:rPr kumimoji="0" lang="en-GB" sz="3200" b="0" i="0" u="none" strike="noStrike" kern="1200" cap="none" spc="0" normalizeH="0" baseline="0" noProof="0" dirty="0">
                <a:ln>
                  <a:noFill/>
                </a:ln>
                <a:solidFill>
                  <a:srgbClr val="262626"/>
                </a:solidFill>
                <a:effectLst/>
                <a:uLnTx/>
                <a:uFillTx/>
                <a:latin typeface="+mj-lt"/>
                <a:ea typeface="+mj-ea"/>
                <a:cs typeface="+mj-cs"/>
              </a:rPr>
            </a:br>
            <a:r>
              <a:rPr kumimoji="0" lang="en-GB" sz="3200" b="0" i="0" u="none" strike="noStrike" kern="1200" cap="none" spc="0" normalizeH="0" baseline="0" noProof="0" dirty="0">
                <a:ln>
                  <a:noFill/>
                </a:ln>
                <a:solidFill>
                  <a:srgbClr val="262626"/>
                </a:solidFill>
                <a:effectLst/>
                <a:uLnTx/>
                <a:uFillTx/>
                <a:latin typeface="+mj-lt"/>
                <a:ea typeface="+mj-ea"/>
                <a:cs typeface="+mj-cs"/>
              </a:rPr>
              <a:t> </a:t>
            </a:r>
          </a:p>
        </p:txBody>
      </p:sp>
      <p:grpSp>
        <p:nvGrpSpPr>
          <p:cNvPr id="7" name="Group 6"/>
          <p:cNvGrpSpPr/>
          <p:nvPr/>
        </p:nvGrpSpPr>
        <p:grpSpPr>
          <a:xfrm>
            <a:off x="251520" y="2204864"/>
            <a:ext cx="8784976" cy="4653136"/>
            <a:chOff x="251520" y="2204864"/>
            <a:chExt cx="8784976" cy="4653136"/>
          </a:xfrm>
        </p:grpSpPr>
        <p:pic>
          <p:nvPicPr>
            <p:cNvPr id="34819" name="Picture 3"/>
            <p:cNvPicPr>
              <a:picLocks noChangeAspect="1" noChangeArrowheads="1"/>
            </p:cNvPicPr>
            <p:nvPr/>
          </p:nvPicPr>
          <p:blipFill>
            <a:blip r:embed="rId3" cstate="print"/>
            <a:srcRect/>
            <a:stretch>
              <a:fillRect/>
            </a:stretch>
          </p:blipFill>
          <p:spPr bwMode="auto">
            <a:xfrm>
              <a:off x="251520" y="2204864"/>
              <a:ext cx="4323445" cy="4653136"/>
            </a:xfrm>
            <a:prstGeom prst="rect">
              <a:avLst/>
            </a:prstGeom>
            <a:noFill/>
            <a:ln w="9525">
              <a:noFill/>
              <a:miter lim="800000"/>
              <a:headEnd/>
              <a:tailEnd/>
            </a:ln>
          </p:spPr>
        </p:pic>
        <p:pic>
          <p:nvPicPr>
            <p:cNvPr id="34820" name="Picture 4"/>
            <p:cNvPicPr>
              <a:picLocks noChangeAspect="1" noChangeArrowheads="1"/>
            </p:cNvPicPr>
            <p:nvPr/>
          </p:nvPicPr>
          <p:blipFill>
            <a:blip r:embed="rId4" cstate="print"/>
            <a:srcRect/>
            <a:stretch>
              <a:fillRect/>
            </a:stretch>
          </p:blipFill>
          <p:spPr bwMode="auto">
            <a:xfrm>
              <a:off x="4716016" y="2204864"/>
              <a:ext cx="4320480" cy="2235248"/>
            </a:xfrm>
            <a:prstGeom prst="rect">
              <a:avLst/>
            </a:prstGeom>
            <a:noFill/>
            <a:ln w="9525">
              <a:noFill/>
              <a:miter lim="800000"/>
              <a:headEnd/>
              <a:tailEnd/>
            </a:ln>
          </p:spPr>
        </p:pic>
        <p:pic>
          <p:nvPicPr>
            <p:cNvPr id="34821" name="Picture 5"/>
            <p:cNvPicPr>
              <a:picLocks noChangeAspect="1" noChangeArrowheads="1"/>
            </p:cNvPicPr>
            <p:nvPr/>
          </p:nvPicPr>
          <p:blipFill>
            <a:blip r:embed="rId5" cstate="print"/>
            <a:srcRect/>
            <a:stretch>
              <a:fillRect/>
            </a:stretch>
          </p:blipFill>
          <p:spPr bwMode="auto">
            <a:xfrm>
              <a:off x="4716016" y="4633892"/>
              <a:ext cx="4320480" cy="2224108"/>
            </a:xfrm>
            <a:prstGeom prst="rect">
              <a:avLst/>
            </a:prstGeom>
            <a:noFill/>
            <a:ln w="9525">
              <a:noFill/>
              <a:miter lim="800000"/>
              <a:headEnd/>
              <a:tailEnd/>
            </a:ln>
          </p:spPr>
        </p:pic>
      </p:grpSp>
      <p:pic>
        <p:nvPicPr>
          <p:cNvPr id="34822" name="Picture 6"/>
          <p:cNvPicPr>
            <a:picLocks noChangeAspect="1" noChangeArrowheads="1"/>
          </p:cNvPicPr>
          <p:nvPr/>
        </p:nvPicPr>
        <p:blipFill>
          <a:blip r:embed="rId6" cstate="print"/>
          <a:srcRect/>
          <a:stretch>
            <a:fillRect/>
          </a:stretch>
        </p:blipFill>
        <p:spPr bwMode="auto">
          <a:xfrm>
            <a:off x="467544" y="260648"/>
            <a:ext cx="4105275" cy="1828800"/>
          </a:xfrm>
          <a:prstGeom prst="rect">
            <a:avLst/>
          </a:prstGeom>
          <a:noFill/>
          <a:ln w="9525">
            <a:noFill/>
            <a:miter lim="800000"/>
            <a:headEnd/>
            <a:tailEnd/>
          </a:ln>
        </p:spPr>
      </p:pic>
      <p:pic>
        <p:nvPicPr>
          <p:cNvPr id="9" name="Picture 4"/>
          <p:cNvPicPr>
            <a:picLocks noChangeAspect="1" noChangeArrowheads="1"/>
          </p:cNvPicPr>
          <p:nvPr/>
        </p:nvPicPr>
        <p:blipFill>
          <a:blip r:embed="rId7" cstate="print"/>
          <a:srcRect/>
          <a:stretch>
            <a:fillRect/>
          </a:stretch>
        </p:blipFill>
        <p:spPr bwMode="auto">
          <a:xfrm>
            <a:off x="7609780" y="1124744"/>
            <a:ext cx="1534220" cy="91936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822"/>
                                        </p:tgtEl>
                                        <p:attrNameLst>
                                          <p:attrName>style.visibility</p:attrName>
                                        </p:attrNameLst>
                                      </p:cBhvr>
                                      <p:to>
                                        <p:strVal val="visible"/>
                                      </p:to>
                                    </p:set>
                                    <p:animEffect transition="in" filter="fade">
                                      <p:cBhvr>
                                        <p:cTn id="12" dur="2000"/>
                                        <p:tgtEl>
                                          <p:spTgt spid="348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359543"/>
            <a:ext cx="8316416" cy="5498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bwMode="auto">
          <a:xfrm>
            <a:off x="755576" y="476672"/>
            <a:ext cx="6781800" cy="88287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5400" kern="1200">
                <a:solidFill>
                  <a:srgbClr val="262626"/>
                </a:solidFill>
                <a:latin typeface="+mj-lt"/>
                <a:ea typeface="+mj-ea"/>
                <a:cs typeface="+mj-cs"/>
              </a:defRPr>
            </a:lvl1pPr>
            <a:lvl2pPr algn="l" rtl="0" eaLnBrk="0" fontAlgn="base" hangingPunct="0">
              <a:spcBef>
                <a:spcPct val="0"/>
              </a:spcBef>
              <a:spcAft>
                <a:spcPct val="0"/>
              </a:spcAft>
              <a:defRPr sz="5400">
                <a:solidFill>
                  <a:srgbClr val="262626"/>
                </a:solidFill>
                <a:latin typeface="Arial" pitchFamily="34" charset="0"/>
              </a:defRPr>
            </a:lvl2pPr>
            <a:lvl3pPr algn="l" rtl="0" eaLnBrk="0" fontAlgn="base" hangingPunct="0">
              <a:spcBef>
                <a:spcPct val="0"/>
              </a:spcBef>
              <a:spcAft>
                <a:spcPct val="0"/>
              </a:spcAft>
              <a:defRPr sz="5400">
                <a:solidFill>
                  <a:srgbClr val="262626"/>
                </a:solidFill>
                <a:latin typeface="Arial" pitchFamily="34" charset="0"/>
              </a:defRPr>
            </a:lvl3pPr>
            <a:lvl4pPr algn="l" rtl="0" eaLnBrk="0" fontAlgn="base" hangingPunct="0">
              <a:spcBef>
                <a:spcPct val="0"/>
              </a:spcBef>
              <a:spcAft>
                <a:spcPct val="0"/>
              </a:spcAft>
              <a:defRPr sz="5400">
                <a:solidFill>
                  <a:srgbClr val="262626"/>
                </a:solidFill>
                <a:latin typeface="Arial" pitchFamily="34" charset="0"/>
              </a:defRPr>
            </a:lvl4pPr>
            <a:lvl5pPr algn="l" rtl="0" eaLnBrk="0" fontAlgn="base" hangingPunct="0">
              <a:spcBef>
                <a:spcPct val="0"/>
              </a:spcBef>
              <a:spcAft>
                <a:spcPct val="0"/>
              </a:spcAft>
              <a:defRPr sz="5400">
                <a:solidFill>
                  <a:srgbClr val="262626"/>
                </a:solidFill>
                <a:latin typeface="Arial"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Location Intelligence</a:t>
            </a:r>
          </a:p>
        </p:txBody>
      </p:sp>
    </p:spTree>
    <p:extLst>
      <p:ext uri="{BB962C8B-B14F-4D97-AF65-F5344CB8AC3E}">
        <p14:creationId xmlns:p14="http://schemas.microsoft.com/office/powerpoint/2010/main" val="1231634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8064896" cy="1152128"/>
          </a:xfrm>
        </p:spPr>
        <p:txBody>
          <a:bodyPr/>
          <a:lstStyle/>
          <a:p>
            <a:r>
              <a:rPr lang="en-GB" sz="3600" b="1" dirty="0"/>
              <a:t>Locational Intelligence:</a:t>
            </a:r>
            <a:br>
              <a:rPr lang="en-GB" sz="3600" b="1" dirty="0"/>
            </a:br>
            <a:r>
              <a:rPr lang="en-GB" sz="3600" b="1" dirty="0"/>
              <a:t>Geographic Visualisation</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2696" y="2093661"/>
            <a:ext cx="3479800" cy="3636963"/>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5"/>
          <p:cNvSpPr>
            <a:spLocks noChangeArrowheads="1"/>
          </p:cNvSpPr>
          <p:nvPr/>
        </p:nvSpPr>
        <p:spPr bwMode="auto">
          <a:xfrm rot="5400000">
            <a:off x="2207146" y="3259429"/>
            <a:ext cx="685800" cy="1943100"/>
          </a:xfrm>
          <a:prstGeom prst="wedgeRoundRectCallout">
            <a:avLst>
              <a:gd name="adj1" fmla="val -97310"/>
              <a:gd name="adj2" fmla="val -1274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a:lstStyle/>
          <a:p>
            <a:pPr algn="ctr"/>
            <a:r>
              <a:rPr lang="en-US" altLang="en-US" sz="1200" i="1" dirty="0"/>
              <a:t>Where are my customers in relation to my outlets? </a:t>
            </a:r>
          </a:p>
        </p:txBody>
      </p:sp>
      <p:pic>
        <p:nvPicPr>
          <p:cNvPr id="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5896" y="2779461"/>
            <a:ext cx="4572000" cy="3287713"/>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7"/>
          <p:cNvSpPr>
            <a:spLocks noChangeArrowheads="1"/>
          </p:cNvSpPr>
          <p:nvPr/>
        </p:nvSpPr>
        <p:spPr bwMode="auto">
          <a:xfrm>
            <a:off x="4238979" y="2322261"/>
            <a:ext cx="3914775" cy="914400"/>
          </a:xfrm>
          <a:prstGeom prst="wedgeEllipseCallout">
            <a:avLst>
              <a:gd name="adj1" fmla="val 333"/>
              <a:gd name="adj2" fmla="val 111458"/>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GB" altLang="en-US" sz="1100" b="1" dirty="0"/>
              <a:t>Where am I selling well  ?</a:t>
            </a:r>
          </a:p>
          <a:p>
            <a:pPr algn="ctr"/>
            <a:r>
              <a:rPr lang="en-GB" altLang="en-US" sz="1100" b="1" dirty="0"/>
              <a:t>Where am I losing customers ?</a:t>
            </a:r>
          </a:p>
          <a:p>
            <a:pPr algn="ctr"/>
            <a:r>
              <a:rPr lang="en-GB" altLang="en-US" sz="1100" b="1" dirty="0"/>
              <a:t>Where are we at risk ?</a:t>
            </a:r>
          </a:p>
          <a:p>
            <a:pPr algn="ctr"/>
            <a:r>
              <a:rPr lang="en-GB" altLang="en-US" sz="1100" b="1" dirty="0"/>
              <a:t>How are we performing ?</a:t>
            </a:r>
            <a:r>
              <a:rPr lang="en-GB" altLang="en-US" sz="1100" dirty="0"/>
              <a:t>  </a:t>
            </a:r>
            <a:endParaRPr lang="en-US" altLang="en-US" sz="1100" dirty="0"/>
          </a:p>
        </p:txBody>
      </p:sp>
    </p:spTree>
    <p:extLst>
      <p:ext uri="{BB962C8B-B14F-4D97-AF65-F5344CB8AC3E}">
        <p14:creationId xmlns:p14="http://schemas.microsoft.com/office/powerpoint/2010/main" val="22902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92" y="692696"/>
            <a:ext cx="9120808" cy="5865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3192" y="692696"/>
            <a:ext cx="4331570" cy="1384995"/>
          </a:xfrm>
          <a:prstGeom prst="rect">
            <a:avLst/>
          </a:prstGeom>
          <a:noFill/>
        </p:spPr>
        <p:txBody>
          <a:bodyPr wrap="none" rtlCol="0">
            <a:spAutoFit/>
          </a:bodyPr>
          <a:lstStyle/>
          <a:p>
            <a:r>
              <a:rPr lang="en-GB" sz="2800" b="1" dirty="0"/>
              <a:t>Visualise Demographic, </a:t>
            </a:r>
          </a:p>
          <a:p>
            <a:r>
              <a:rPr lang="en-GB" sz="2800" b="1" dirty="0"/>
              <a:t>Customer and </a:t>
            </a:r>
          </a:p>
          <a:p>
            <a:r>
              <a:rPr lang="en-GB" sz="2800" b="1" dirty="0"/>
              <a:t>Business Data</a:t>
            </a:r>
          </a:p>
        </p:txBody>
      </p:sp>
    </p:spTree>
    <p:extLst>
      <p:ext uri="{BB962C8B-B14F-4D97-AF65-F5344CB8AC3E}">
        <p14:creationId xmlns:p14="http://schemas.microsoft.com/office/powerpoint/2010/main" val="280112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113" y="476672"/>
            <a:ext cx="8105775" cy="619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6325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92" y="836712"/>
            <a:ext cx="8972904" cy="5530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1985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548680"/>
            <a:ext cx="6781800" cy="894928"/>
          </a:xfrm>
        </p:spPr>
        <p:txBody>
          <a:bodyPr/>
          <a:lstStyle/>
          <a:p>
            <a:r>
              <a:rPr lang="en-GB" dirty="0"/>
              <a:t>Last Week …</a:t>
            </a:r>
          </a:p>
        </p:txBody>
      </p:sp>
      <p:sp>
        <p:nvSpPr>
          <p:cNvPr id="4" name="Rectangle 3"/>
          <p:cNvSpPr txBox="1">
            <a:spLocks noChangeArrowheads="1"/>
          </p:cNvSpPr>
          <p:nvPr/>
        </p:nvSpPr>
        <p:spPr bwMode="auto">
          <a:xfrm>
            <a:off x="537559" y="1304319"/>
            <a:ext cx="4178455" cy="374292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273050" indent="-273050" algn="l" rtl="0" eaLnBrk="0" fontAlgn="base" hangingPunct="0">
              <a:spcBef>
                <a:spcPct val="20000"/>
              </a:spcBef>
              <a:spcAft>
                <a:spcPct val="0"/>
              </a:spcAft>
              <a:buClr>
                <a:schemeClr val="accent1"/>
              </a:buClr>
              <a:buFont typeface="Arial" charset="0"/>
              <a:buChar char="•"/>
              <a:defRPr sz="2400" kern="1200">
                <a:solidFill>
                  <a:schemeClr val="tx2"/>
                </a:solidFill>
                <a:latin typeface="+mn-lt"/>
                <a:ea typeface="+mn-ea"/>
                <a:cs typeface="+mn-cs"/>
              </a:defRPr>
            </a:lvl1pPr>
            <a:lvl2pPr marL="593725" indent="-273050" algn="l" rtl="0" eaLnBrk="0" fontAlgn="base" hangingPunct="0">
              <a:spcBef>
                <a:spcPct val="20000"/>
              </a:spcBef>
              <a:spcAft>
                <a:spcPct val="0"/>
              </a:spcAft>
              <a:buClr>
                <a:schemeClr val="accent1"/>
              </a:buClr>
              <a:buFont typeface="Arial" charset="0"/>
              <a:buChar char="•"/>
              <a:defRPr sz="2200" kern="1200">
                <a:solidFill>
                  <a:schemeClr val="tx2"/>
                </a:solidFill>
                <a:latin typeface="+mn-lt"/>
                <a:ea typeface="+mn-ea"/>
                <a:cs typeface="+mn-cs"/>
              </a:defRPr>
            </a:lvl2pPr>
            <a:lvl3pPr marL="868363" indent="-228600" algn="l" rtl="0" eaLnBrk="0" fontAlgn="base" hangingPunct="0">
              <a:spcBef>
                <a:spcPct val="20000"/>
              </a:spcBef>
              <a:spcAft>
                <a:spcPct val="0"/>
              </a:spcAft>
              <a:buClr>
                <a:schemeClr val="accent1"/>
              </a:buClr>
              <a:buFont typeface="Arial" charset="0"/>
              <a:buChar char="•"/>
              <a:defRPr sz="2000" kern="1200">
                <a:solidFill>
                  <a:schemeClr val="tx2"/>
                </a:solidFill>
                <a:latin typeface="+mn-lt"/>
                <a:ea typeface="+mn-ea"/>
                <a:cs typeface="+mn-cs"/>
              </a:defRPr>
            </a:lvl3pPr>
            <a:lvl4pPr marL="1143000" indent="-228600" algn="l" rtl="0" eaLnBrk="0" fontAlgn="base" hangingPunct="0">
              <a:spcBef>
                <a:spcPct val="20000"/>
              </a:spcBef>
              <a:spcAft>
                <a:spcPct val="0"/>
              </a:spcAft>
              <a:buClr>
                <a:schemeClr val="accent1"/>
              </a:buClr>
              <a:buFont typeface="Arial" charset="0"/>
              <a:buChar char="•"/>
              <a:defRPr kern="1200">
                <a:solidFill>
                  <a:schemeClr val="tx2"/>
                </a:solidFill>
                <a:latin typeface="+mn-lt"/>
                <a:ea typeface="+mn-ea"/>
                <a:cs typeface="+mn-cs"/>
              </a:defRPr>
            </a:lvl4pPr>
            <a:lvl5pPr marL="1371600" indent="-228600" algn="l" rtl="0" eaLnBrk="0" fontAlgn="base" hangingPunct="0">
              <a:spcBef>
                <a:spcPct val="20000"/>
              </a:spcBef>
              <a:spcAft>
                <a:spcPct val="0"/>
              </a:spcAft>
              <a:buClr>
                <a:schemeClr val="accent1"/>
              </a:buClr>
              <a:buFont typeface="Arial" charset="0"/>
              <a:buChar char="•"/>
              <a:defRPr kern="120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eaLnBrk="1" hangingPunct="1">
              <a:spcBef>
                <a:spcPct val="30000"/>
              </a:spcBef>
            </a:pPr>
            <a:r>
              <a:rPr lang="en-US" altLang="en-US" sz="3600" b="1" dirty="0"/>
              <a:t>Resources</a:t>
            </a:r>
          </a:p>
          <a:p>
            <a:pPr lvl="1" eaLnBrk="1" hangingPunct="1">
              <a:spcBef>
                <a:spcPct val="30000"/>
              </a:spcBef>
            </a:pPr>
            <a:r>
              <a:rPr lang="en-US" altLang="en-US" dirty="0"/>
              <a:t>Inputs into a firm’s production process, e.g.</a:t>
            </a:r>
          </a:p>
          <a:p>
            <a:pPr lvl="2" eaLnBrk="1" hangingPunct="1">
              <a:spcBef>
                <a:spcPct val="30000"/>
              </a:spcBef>
            </a:pPr>
            <a:r>
              <a:rPr lang="en-US" altLang="en-US" sz="1600" b="1" dirty="0"/>
              <a:t>Capital equipment</a:t>
            </a:r>
          </a:p>
          <a:p>
            <a:pPr lvl="2" eaLnBrk="1" hangingPunct="1">
              <a:spcBef>
                <a:spcPct val="30000"/>
              </a:spcBef>
            </a:pPr>
            <a:r>
              <a:rPr lang="en-US" altLang="en-US" sz="1600" b="1" dirty="0"/>
              <a:t>Skills of individual employees</a:t>
            </a:r>
          </a:p>
          <a:p>
            <a:pPr lvl="2" eaLnBrk="1" hangingPunct="1">
              <a:spcBef>
                <a:spcPct val="30000"/>
              </a:spcBef>
            </a:pPr>
            <a:r>
              <a:rPr lang="en-US" altLang="en-US" sz="1600" b="1" dirty="0"/>
              <a:t>Patents</a:t>
            </a:r>
          </a:p>
          <a:p>
            <a:pPr lvl="2" eaLnBrk="1" hangingPunct="1">
              <a:spcBef>
                <a:spcPct val="30000"/>
              </a:spcBef>
            </a:pPr>
            <a:r>
              <a:rPr lang="en-US" altLang="en-US" sz="1600" b="1" dirty="0"/>
              <a:t>Finances</a:t>
            </a:r>
          </a:p>
          <a:p>
            <a:pPr lvl="2" eaLnBrk="1" hangingPunct="1">
              <a:spcBef>
                <a:spcPct val="30000"/>
              </a:spcBef>
            </a:pPr>
            <a:r>
              <a:rPr lang="en-US" altLang="en-US" sz="1600" b="1" dirty="0"/>
              <a:t>Talented managers</a:t>
            </a:r>
          </a:p>
        </p:txBody>
      </p:sp>
      <p:sp>
        <p:nvSpPr>
          <p:cNvPr id="5" name="Rectangle 4"/>
          <p:cNvSpPr txBox="1">
            <a:spLocks noChangeArrowheads="1"/>
          </p:cNvSpPr>
          <p:nvPr/>
        </p:nvSpPr>
        <p:spPr>
          <a:xfrm>
            <a:off x="4610100" y="1731640"/>
            <a:ext cx="4019550" cy="3353544"/>
          </a:xfrm>
          <a:prstGeom prst="rect">
            <a:avLst/>
          </a:prstGeom>
        </p:spPr>
        <p:txBody>
          <a:bodyPr/>
          <a:lstStyle>
            <a:lvl1pPr marL="273050" indent="-273050" algn="l" rtl="0" eaLnBrk="0" fontAlgn="base" hangingPunct="0">
              <a:spcBef>
                <a:spcPct val="20000"/>
              </a:spcBef>
              <a:spcAft>
                <a:spcPct val="0"/>
              </a:spcAft>
              <a:buClr>
                <a:schemeClr val="accent1"/>
              </a:buClr>
              <a:buFont typeface="Arial" charset="0"/>
              <a:buChar char="•"/>
              <a:defRPr sz="2400" kern="1200">
                <a:solidFill>
                  <a:schemeClr val="tx2"/>
                </a:solidFill>
                <a:latin typeface="+mn-lt"/>
                <a:ea typeface="+mn-ea"/>
                <a:cs typeface="+mn-cs"/>
              </a:defRPr>
            </a:lvl1pPr>
            <a:lvl2pPr marL="593725" indent="-273050" algn="l" rtl="0" eaLnBrk="0" fontAlgn="base" hangingPunct="0">
              <a:spcBef>
                <a:spcPct val="20000"/>
              </a:spcBef>
              <a:spcAft>
                <a:spcPct val="0"/>
              </a:spcAft>
              <a:buClr>
                <a:schemeClr val="accent1"/>
              </a:buClr>
              <a:buFont typeface="Arial" charset="0"/>
              <a:buChar char="•"/>
              <a:defRPr sz="2200" kern="1200">
                <a:solidFill>
                  <a:schemeClr val="tx2"/>
                </a:solidFill>
                <a:latin typeface="+mn-lt"/>
                <a:ea typeface="+mn-ea"/>
                <a:cs typeface="+mn-cs"/>
              </a:defRPr>
            </a:lvl2pPr>
            <a:lvl3pPr marL="868363" indent="-228600" algn="l" rtl="0" eaLnBrk="0" fontAlgn="base" hangingPunct="0">
              <a:spcBef>
                <a:spcPct val="20000"/>
              </a:spcBef>
              <a:spcAft>
                <a:spcPct val="0"/>
              </a:spcAft>
              <a:buClr>
                <a:schemeClr val="accent1"/>
              </a:buClr>
              <a:buFont typeface="Arial" charset="0"/>
              <a:buChar char="•"/>
              <a:defRPr sz="2000" kern="1200">
                <a:solidFill>
                  <a:schemeClr val="tx2"/>
                </a:solidFill>
                <a:latin typeface="+mn-lt"/>
                <a:ea typeface="+mn-ea"/>
                <a:cs typeface="+mn-cs"/>
              </a:defRPr>
            </a:lvl3pPr>
            <a:lvl4pPr marL="1143000" indent="-228600" algn="l" rtl="0" eaLnBrk="0" fontAlgn="base" hangingPunct="0">
              <a:spcBef>
                <a:spcPct val="20000"/>
              </a:spcBef>
              <a:spcAft>
                <a:spcPct val="0"/>
              </a:spcAft>
              <a:buClr>
                <a:schemeClr val="accent1"/>
              </a:buClr>
              <a:buFont typeface="Arial" charset="0"/>
              <a:buChar char="•"/>
              <a:defRPr kern="1200">
                <a:solidFill>
                  <a:schemeClr val="tx2"/>
                </a:solidFill>
                <a:latin typeface="+mn-lt"/>
                <a:ea typeface="+mn-ea"/>
                <a:cs typeface="+mn-cs"/>
              </a:defRPr>
            </a:lvl4pPr>
            <a:lvl5pPr marL="1371600" indent="-228600" algn="l" rtl="0" eaLnBrk="0" fontAlgn="base" hangingPunct="0">
              <a:spcBef>
                <a:spcPct val="20000"/>
              </a:spcBef>
              <a:spcAft>
                <a:spcPct val="0"/>
              </a:spcAft>
              <a:buClr>
                <a:schemeClr val="accent1"/>
              </a:buClr>
              <a:buFont typeface="Arial" charset="0"/>
              <a:buChar char="•"/>
              <a:defRPr kern="120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eaLnBrk="1" hangingPunct="1">
              <a:lnSpc>
                <a:spcPct val="90000"/>
              </a:lnSpc>
              <a:spcBef>
                <a:spcPct val="30000"/>
              </a:spcBef>
            </a:pPr>
            <a:r>
              <a:rPr lang="en-US" altLang="en-US" sz="3600" b="1" dirty="0"/>
              <a:t>Capabilities</a:t>
            </a:r>
          </a:p>
          <a:p>
            <a:pPr lvl="1" eaLnBrk="1" hangingPunct="1">
              <a:lnSpc>
                <a:spcPct val="90000"/>
              </a:lnSpc>
              <a:spcBef>
                <a:spcPct val="30000"/>
              </a:spcBef>
            </a:pPr>
            <a:r>
              <a:rPr lang="en-US" altLang="en-US" dirty="0"/>
              <a:t>Capacity of a set of resources to perform in an integrative manner</a:t>
            </a:r>
          </a:p>
          <a:p>
            <a:pPr lvl="1" eaLnBrk="1" hangingPunct="1">
              <a:lnSpc>
                <a:spcPct val="90000"/>
              </a:lnSpc>
              <a:spcBef>
                <a:spcPct val="30000"/>
              </a:spcBef>
            </a:pPr>
            <a:r>
              <a:rPr lang="en-US" altLang="en-US" dirty="0">
                <a:solidFill>
                  <a:schemeClr val="tx1"/>
                </a:solidFill>
              </a:rPr>
              <a:t>A capability should </a:t>
            </a:r>
            <a:r>
              <a:rPr lang="en-US" altLang="en-US" i="1" dirty="0">
                <a:solidFill>
                  <a:schemeClr val="tx1"/>
                </a:solidFill>
              </a:rPr>
              <a:t>not</a:t>
            </a:r>
            <a:r>
              <a:rPr lang="en-US" altLang="en-US" dirty="0">
                <a:solidFill>
                  <a:schemeClr val="tx1"/>
                </a:solidFill>
              </a:rPr>
              <a:t> be</a:t>
            </a:r>
          </a:p>
          <a:p>
            <a:pPr lvl="2" eaLnBrk="1" hangingPunct="1">
              <a:lnSpc>
                <a:spcPct val="90000"/>
              </a:lnSpc>
              <a:spcBef>
                <a:spcPct val="30000"/>
              </a:spcBef>
            </a:pPr>
            <a:r>
              <a:rPr lang="en-US" altLang="en-US" sz="1600" b="1" dirty="0"/>
              <a:t>So simple that it is highly imitable</a:t>
            </a:r>
          </a:p>
          <a:p>
            <a:pPr lvl="2" eaLnBrk="1" hangingPunct="1">
              <a:lnSpc>
                <a:spcPct val="90000"/>
              </a:lnSpc>
              <a:spcBef>
                <a:spcPct val="30000"/>
              </a:spcBef>
            </a:pPr>
            <a:r>
              <a:rPr lang="en-US" altLang="en-US" sz="1600" b="1" dirty="0"/>
              <a:t>So complex that it defies internal steering and control</a:t>
            </a:r>
          </a:p>
        </p:txBody>
      </p:sp>
      <p:sp>
        <p:nvSpPr>
          <p:cNvPr id="6" name="Content Placeholder 2"/>
          <p:cNvSpPr>
            <a:spLocks noGrp="1"/>
          </p:cNvSpPr>
          <p:nvPr>
            <p:ph idx="1"/>
          </p:nvPr>
        </p:nvSpPr>
        <p:spPr>
          <a:xfrm>
            <a:off x="755576" y="5231432"/>
            <a:ext cx="7992888" cy="1005880"/>
          </a:xfrm>
        </p:spPr>
        <p:txBody>
          <a:bodyPr/>
          <a:lstStyle/>
          <a:p>
            <a:pPr eaLnBrk="1" hangingPunct="1">
              <a:spcBef>
                <a:spcPct val="50000"/>
              </a:spcBef>
            </a:pPr>
            <a:r>
              <a:rPr lang="en-US" altLang="en-US" sz="2000" dirty="0"/>
              <a:t>When the four key criteria of resources and capabilities (VRIN) are met, they become core competencies</a:t>
            </a:r>
          </a:p>
          <a:p>
            <a:pPr eaLnBrk="1" hangingPunct="1">
              <a:spcBef>
                <a:spcPct val="50000"/>
              </a:spcBef>
            </a:pPr>
            <a:r>
              <a:rPr lang="en-US" altLang="en-US" sz="2000" dirty="0"/>
              <a:t>Core competencies serve as a source of competitive advantage</a:t>
            </a:r>
          </a:p>
          <a:p>
            <a:endParaRPr lang="en-GB" dirty="0"/>
          </a:p>
        </p:txBody>
      </p:sp>
    </p:spTree>
    <p:extLst>
      <p:ext uri="{BB962C8B-B14F-4D97-AF65-F5344CB8AC3E}">
        <p14:creationId xmlns:p14="http://schemas.microsoft.com/office/powerpoint/2010/main" val="3045817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676313"/>
            <a:ext cx="9144000" cy="5921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4251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8064896" cy="1600200"/>
          </a:xfrm>
        </p:spPr>
        <p:txBody>
          <a:bodyPr/>
          <a:lstStyle/>
          <a:p>
            <a:r>
              <a:rPr lang="en-GB" dirty="0"/>
              <a:t>Who are my Customers?</a:t>
            </a:r>
          </a:p>
        </p:txBody>
      </p:sp>
      <p:sp>
        <p:nvSpPr>
          <p:cNvPr id="3" name="Content Placeholder 2"/>
          <p:cNvSpPr>
            <a:spLocks noGrp="1"/>
          </p:cNvSpPr>
          <p:nvPr>
            <p:ph idx="1"/>
          </p:nvPr>
        </p:nvSpPr>
        <p:spPr/>
        <p:txBody>
          <a:bodyPr/>
          <a:lstStyle/>
          <a:p>
            <a:pPr lvl="1" eaLnBrk="1" hangingPunct="1"/>
            <a:r>
              <a:rPr lang="en-US" altLang="en-US" dirty="0"/>
              <a:t>First, </a:t>
            </a:r>
            <a:r>
              <a:rPr lang="en-US" altLang="en-US" dirty="0" err="1"/>
              <a:t>categorise</a:t>
            </a:r>
            <a:r>
              <a:rPr lang="en-US" altLang="en-US" dirty="0"/>
              <a:t> customers into segments</a:t>
            </a:r>
          </a:p>
          <a:p>
            <a:pPr lvl="1" eaLnBrk="1" hangingPunct="1"/>
            <a:r>
              <a:rPr lang="en-US" altLang="en-US" dirty="0"/>
              <a:t>What is important for each segment?</a:t>
            </a:r>
          </a:p>
          <a:p>
            <a:pPr lvl="2" eaLnBrk="1" hangingPunct="1"/>
            <a:r>
              <a:rPr lang="en-US" altLang="en-US" dirty="0"/>
              <a:t>Examine </a:t>
            </a:r>
            <a:r>
              <a:rPr lang="en-US" altLang="en-US" dirty="0" err="1"/>
              <a:t>behaviour</a:t>
            </a:r>
            <a:r>
              <a:rPr lang="en-US" altLang="en-US" dirty="0"/>
              <a:t> in complementary markets</a:t>
            </a:r>
          </a:p>
          <a:p>
            <a:pPr lvl="2" eaLnBrk="1" hangingPunct="1"/>
            <a:r>
              <a:rPr lang="en-US" altLang="en-US" dirty="0"/>
              <a:t>What 5 new products in your industry have become popular in the last 5 years?</a:t>
            </a:r>
          </a:p>
          <a:p>
            <a:pPr lvl="2" eaLnBrk="1" hangingPunct="1"/>
            <a:r>
              <a:rPr lang="en-US" altLang="en-US" dirty="0"/>
              <a:t>What customer segments are buying these products?</a:t>
            </a:r>
          </a:p>
          <a:p>
            <a:pPr lvl="2" eaLnBrk="1" hangingPunct="1"/>
            <a:r>
              <a:rPr lang="en-US" altLang="en-US" dirty="0"/>
              <a:t>Why do they like these products or services?</a:t>
            </a:r>
          </a:p>
          <a:p>
            <a:pPr lvl="1" eaLnBrk="1" hangingPunct="1"/>
            <a:r>
              <a:rPr lang="en-US" altLang="en-US" dirty="0"/>
              <a:t>Focus on distinctive customer service</a:t>
            </a:r>
          </a:p>
          <a:p>
            <a:pPr lvl="1" eaLnBrk="1" hangingPunct="1"/>
            <a:r>
              <a:rPr lang="en-US" altLang="en-US" dirty="0"/>
              <a:t>Finally, ask who your customers are</a:t>
            </a:r>
          </a:p>
          <a:p>
            <a:endParaRPr lang="en-GB" dirty="0"/>
          </a:p>
        </p:txBody>
      </p:sp>
    </p:spTree>
    <p:extLst>
      <p:ext uri="{BB962C8B-B14F-4D97-AF65-F5344CB8AC3E}">
        <p14:creationId xmlns:p14="http://schemas.microsoft.com/office/powerpoint/2010/main" val="2569270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7920880" cy="1600200"/>
          </a:xfrm>
        </p:spPr>
        <p:txBody>
          <a:bodyPr/>
          <a:lstStyle/>
          <a:p>
            <a:r>
              <a:rPr lang="en-US" altLang="en-US" sz="4400" dirty="0"/>
              <a:t>How Are My Customers’ Priorities Changing?</a:t>
            </a:r>
            <a:endParaRPr lang="en-GB" sz="2800" dirty="0"/>
          </a:p>
        </p:txBody>
      </p:sp>
      <p:sp>
        <p:nvSpPr>
          <p:cNvPr id="3" name="Content Placeholder 2"/>
          <p:cNvSpPr>
            <a:spLocks noGrp="1"/>
          </p:cNvSpPr>
          <p:nvPr>
            <p:ph idx="1"/>
          </p:nvPr>
        </p:nvSpPr>
        <p:spPr/>
        <p:txBody>
          <a:bodyPr/>
          <a:lstStyle/>
          <a:p>
            <a:pPr eaLnBrk="1" hangingPunct="1">
              <a:lnSpc>
                <a:spcPct val="90000"/>
              </a:lnSpc>
            </a:pPr>
            <a:r>
              <a:rPr lang="en-US" altLang="en-US" dirty="0"/>
              <a:t>What five things do your customers ask for most often?</a:t>
            </a:r>
          </a:p>
          <a:p>
            <a:pPr eaLnBrk="1" hangingPunct="1">
              <a:lnSpc>
                <a:spcPct val="90000"/>
              </a:lnSpc>
            </a:pPr>
            <a:r>
              <a:rPr lang="en-US" altLang="en-US" dirty="0"/>
              <a:t>Are your customers seeking experience, not just product/service?</a:t>
            </a:r>
          </a:p>
          <a:p>
            <a:pPr eaLnBrk="1" hangingPunct="1">
              <a:lnSpc>
                <a:spcPct val="90000"/>
              </a:lnSpc>
            </a:pPr>
            <a:r>
              <a:rPr lang="en-US" altLang="en-US" dirty="0"/>
              <a:t>How will you add value to them?</a:t>
            </a:r>
          </a:p>
          <a:p>
            <a:pPr eaLnBrk="1" hangingPunct="1">
              <a:lnSpc>
                <a:spcPct val="90000"/>
              </a:lnSpc>
            </a:pPr>
            <a:r>
              <a:rPr lang="en-US" altLang="en-US" dirty="0"/>
              <a:t>How has your customer changed in past 5 years, and what will be the change in the next 3?</a:t>
            </a:r>
          </a:p>
          <a:p>
            <a:endParaRPr lang="en-GB" dirty="0"/>
          </a:p>
        </p:txBody>
      </p:sp>
    </p:spTree>
    <p:extLst>
      <p:ext uri="{BB962C8B-B14F-4D97-AF65-F5344CB8AC3E}">
        <p14:creationId xmlns:p14="http://schemas.microsoft.com/office/powerpoint/2010/main" val="3908537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8064896" cy="1600200"/>
          </a:xfrm>
        </p:spPr>
        <p:txBody>
          <a:bodyPr/>
          <a:lstStyle/>
          <a:p>
            <a:r>
              <a:rPr lang="en-US" altLang="en-US" sz="4400" dirty="0"/>
              <a:t>How Can I Add Value to My Target Customer?</a:t>
            </a:r>
            <a:endParaRPr lang="en-GB" sz="4400" dirty="0"/>
          </a:p>
        </p:txBody>
      </p:sp>
      <p:sp>
        <p:nvSpPr>
          <p:cNvPr id="3" name="Content Placeholder 2"/>
          <p:cNvSpPr>
            <a:spLocks noGrp="1"/>
          </p:cNvSpPr>
          <p:nvPr>
            <p:ph idx="1"/>
          </p:nvPr>
        </p:nvSpPr>
        <p:spPr/>
        <p:txBody>
          <a:bodyPr/>
          <a:lstStyle/>
          <a:p>
            <a:pPr eaLnBrk="1" hangingPunct="1">
              <a:lnSpc>
                <a:spcPct val="90000"/>
              </a:lnSpc>
            </a:pPr>
            <a:r>
              <a:rPr lang="en-US" altLang="en-US" dirty="0"/>
              <a:t>Customers want innovation, value and savings</a:t>
            </a:r>
          </a:p>
          <a:p>
            <a:pPr eaLnBrk="1" hangingPunct="1">
              <a:lnSpc>
                <a:spcPct val="90000"/>
              </a:lnSpc>
            </a:pPr>
            <a:r>
              <a:rPr lang="en-US" altLang="en-US" dirty="0"/>
              <a:t>How can a company provide increasing value for its customers while simultaneously reinventing certain parts of its business?</a:t>
            </a:r>
          </a:p>
          <a:p>
            <a:pPr eaLnBrk="1" hangingPunct="1">
              <a:lnSpc>
                <a:spcPct val="90000"/>
              </a:lnSpc>
            </a:pPr>
            <a:r>
              <a:rPr lang="en-US" altLang="en-US" dirty="0"/>
              <a:t>Rule breakers avoid focusing too much on competition, tend to be creative, and don’t let industry assumptions become a barrier </a:t>
            </a:r>
          </a:p>
        </p:txBody>
      </p:sp>
    </p:spTree>
    <p:extLst>
      <p:ext uri="{BB962C8B-B14F-4D97-AF65-F5344CB8AC3E}">
        <p14:creationId xmlns:p14="http://schemas.microsoft.com/office/powerpoint/2010/main" val="1324391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8136904" cy="1600200"/>
          </a:xfrm>
        </p:spPr>
        <p:txBody>
          <a:bodyPr/>
          <a:lstStyle/>
          <a:p>
            <a:r>
              <a:rPr lang="en-US" altLang="en-US" sz="4400" dirty="0"/>
              <a:t>How Do I Become A Customer’s First Choice?</a:t>
            </a:r>
            <a:endParaRPr lang="en-GB" sz="4400" dirty="0"/>
          </a:p>
        </p:txBody>
      </p:sp>
      <p:sp>
        <p:nvSpPr>
          <p:cNvPr id="3" name="Content Placeholder 2"/>
          <p:cNvSpPr>
            <a:spLocks noGrp="1"/>
          </p:cNvSpPr>
          <p:nvPr>
            <p:ph idx="1"/>
          </p:nvPr>
        </p:nvSpPr>
        <p:spPr/>
        <p:txBody>
          <a:bodyPr/>
          <a:lstStyle/>
          <a:p>
            <a:pPr eaLnBrk="1" hangingPunct="1"/>
            <a:r>
              <a:rPr lang="en-US" altLang="en-US" sz="2000" dirty="0"/>
              <a:t>Every customer contact creates for the customer a moment of mediocrity, a moment of misery, or a moment of ecstasy; </a:t>
            </a:r>
          </a:p>
          <a:p>
            <a:pPr lvl="1" eaLnBrk="1" hangingPunct="1"/>
            <a:r>
              <a:rPr lang="en-US" altLang="en-US" sz="1800" dirty="0"/>
              <a:t>How do your customers experience contact with your firm?</a:t>
            </a:r>
          </a:p>
          <a:p>
            <a:pPr eaLnBrk="1" hangingPunct="1"/>
            <a:r>
              <a:rPr lang="en-US" altLang="en-US" sz="2000" dirty="0"/>
              <a:t>You can be a customer’s first choice if you dazzle them with unexpected service</a:t>
            </a:r>
          </a:p>
          <a:p>
            <a:pPr eaLnBrk="1" hangingPunct="1"/>
            <a:r>
              <a:rPr lang="en-US" altLang="en-US" sz="2000" dirty="0"/>
              <a:t>What incentives do you offer your best customers?</a:t>
            </a:r>
          </a:p>
          <a:p>
            <a:pPr eaLnBrk="1" hangingPunct="1"/>
            <a:r>
              <a:rPr lang="en-US" altLang="en-US" sz="2000" dirty="0"/>
              <a:t>How do customers make decisions about buying your firm’s product or service?</a:t>
            </a:r>
          </a:p>
          <a:p>
            <a:pPr eaLnBrk="1" hangingPunct="1"/>
            <a:r>
              <a:rPr lang="en-US" altLang="en-US" sz="2000" dirty="0"/>
              <a:t>What has your company done to retain customers and deepen customer relationship?</a:t>
            </a:r>
          </a:p>
        </p:txBody>
      </p:sp>
    </p:spTree>
    <p:extLst>
      <p:ext uri="{BB962C8B-B14F-4D97-AF65-F5344CB8AC3E}">
        <p14:creationId xmlns:p14="http://schemas.microsoft.com/office/powerpoint/2010/main" val="1447054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6781800" cy="1368152"/>
          </a:xfrm>
        </p:spPr>
        <p:txBody>
          <a:bodyPr/>
          <a:lstStyle/>
          <a:p>
            <a:r>
              <a:rPr lang="en-GB" dirty="0"/>
              <a:t>Summary</a:t>
            </a:r>
          </a:p>
        </p:txBody>
      </p:sp>
      <p:sp>
        <p:nvSpPr>
          <p:cNvPr id="3" name="Content Placeholder 2"/>
          <p:cNvSpPr>
            <a:spLocks noGrp="1"/>
          </p:cNvSpPr>
          <p:nvPr>
            <p:ph idx="1"/>
          </p:nvPr>
        </p:nvSpPr>
        <p:spPr>
          <a:xfrm>
            <a:off x="755576" y="2348880"/>
            <a:ext cx="7543800" cy="3670176"/>
          </a:xfrm>
        </p:spPr>
        <p:txBody>
          <a:bodyPr/>
          <a:lstStyle/>
          <a:p>
            <a:r>
              <a:rPr lang="en-GB" dirty="0"/>
              <a:t>Understanding our Customers is Essential</a:t>
            </a:r>
          </a:p>
          <a:p>
            <a:r>
              <a:rPr lang="en-GB" dirty="0"/>
              <a:t>Understanding Demographics</a:t>
            </a:r>
          </a:p>
          <a:p>
            <a:r>
              <a:rPr lang="en-GB" dirty="0"/>
              <a:t>Making Sense of all the Data Available to Us</a:t>
            </a:r>
          </a:p>
          <a:p>
            <a:pPr lvl="1"/>
            <a:r>
              <a:rPr lang="en-GB" dirty="0"/>
              <a:t>Business Intelligence</a:t>
            </a:r>
          </a:p>
          <a:p>
            <a:pPr lvl="1"/>
            <a:r>
              <a:rPr lang="en-GB" dirty="0" err="1"/>
              <a:t>Locational</a:t>
            </a:r>
            <a:r>
              <a:rPr lang="en-GB" dirty="0"/>
              <a:t> Intelligence</a:t>
            </a:r>
          </a:p>
          <a:p>
            <a:r>
              <a:rPr lang="en-GB" dirty="0"/>
              <a:t>Review the statistics. What do they indicate about markets that are ripe for e-commerce?</a:t>
            </a:r>
          </a:p>
          <a:p>
            <a:r>
              <a:rPr lang="en-GB" dirty="0"/>
              <a:t>What e-Commerce sites do you know about that are multilingual? Localised?</a:t>
            </a:r>
          </a:p>
          <a:p>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Last Week …VRIN</a:t>
            </a:r>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622302"/>
            <a:ext cx="9144000" cy="2678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8861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6781800" cy="936104"/>
          </a:xfrm>
        </p:spPr>
        <p:txBody>
          <a:bodyPr/>
          <a:lstStyle/>
          <a:p>
            <a:r>
              <a:rPr lang="en-GB" sz="3600" dirty="0"/>
              <a:t>Resources &amp; Capabilities … </a:t>
            </a:r>
          </a:p>
        </p:txBody>
      </p:sp>
      <p:grpSp>
        <p:nvGrpSpPr>
          <p:cNvPr id="4" name="Group 30"/>
          <p:cNvGrpSpPr>
            <a:grpSpLocks/>
          </p:cNvGrpSpPr>
          <p:nvPr/>
        </p:nvGrpSpPr>
        <p:grpSpPr bwMode="auto">
          <a:xfrm>
            <a:off x="4611688" y="1728788"/>
            <a:ext cx="2663825" cy="992187"/>
            <a:chOff x="3166" y="1240"/>
            <a:chExt cx="1678" cy="625"/>
          </a:xfrm>
        </p:grpSpPr>
        <p:sp>
          <p:nvSpPr>
            <p:cNvPr id="5" name="Rectangle 28"/>
            <p:cNvSpPr>
              <a:spLocks noChangeArrowheads="1"/>
            </p:cNvSpPr>
            <p:nvPr/>
          </p:nvSpPr>
          <p:spPr bwMode="auto">
            <a:xfrm>
              <a:off x="3166" y="1240"/>
              <a:ext cx="1678" cy="625"/>
            </a:xfrm>
            <a:prstGeom prst="rect">
              <a:avLst/>
            </a:prstGeom>
            <a:gradFill rotWithShape="0">
              <a:gsLst>
                <a:gs pos="0">
                  <a:schemeClr val="accent1"/>
                </a:gs>
                <a:gs pos="100000">
                  <a:schemeClr val="accent1">
                    <a:gamma/>
                    <a:shade val="66275"/>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endParaRPr lang="en-US" altLang="en-US" sz="2000" b="1">
                <a:solidFill>
                  <a:schemeClr val="bg1"/>
                </a:solidFill>
                <a:effectLst>
                  <a:outerShdw blurRad="38100" dist="38100" dir="2700000" algn="tl">
                    <a:srgbClr val="000000"/>
                  </a:outerShdw>
                </a:effectLst>
                <a:latin typeface="Tahoma" pitchFamily="34" charset="0"/>
              </a:endParaRPr>
            </a:p>
          </p:txBody>
        </p:sp>
        <p:sp>
          <p:nvSpPr>
            <p:cNvPr id="6" name="Rectangle 29"/>
            <p:cNvSpPr>
              <a:spLocks noChangeArrowheads="1"/>
            </p:cNvSpPr>
            <p:nvPr/>
          </p:nvSpPr>
          <p:spPr bwMode="auto">
            <a:xfrm>
              <a:off x="3206" y="1275"/>
              <a:ext cx="1597" cy="555"/>
            </a:xfrm>
            <a:prstGeom prst="rect">
              <a:avLst/>
            </a:prstGeom>
            <a:gradFill rotWithShape="0">
              <a:gsLst>
                <a:gs pos="0">
                  <a:schemeClr val="accent1">
                    <a:gamma/>
                    <a:shade val="66275"/>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2000" b="1">
                  <a:solidFill>
                    <a:schemeClr val="bg1"/>
                  </a:solidFill>
                  <a:effectLst>
                    <a:outerShdw blurRad="38100" dist="38100" dir="2700000" algn="tl">
                      <a:srgbClr val="000000"/>
                    </a:outerShdw>
                  </a:effectLst>
                  <a:latin typeface="Tahoma" pitchFamily="34" charset="0"/>
                </a:rPr>
                <a:t>Core Competencies</a:t>
              </a:r>
            </a:p>
          </p:txBody>
        </p:sp>
      </p:grpSp>
      <p:grpSp>
        <p:nvGrpSpPr>
          <p:cNvPr id="7" name="Group 43"/>
          <p:cNvGrpSpPr>
            <a:grpSpLocks/>
          </p:cNvGrpSpPr>
          <p:nvPr/>
        </p:nvGrpSpPr>
        <p:grpSpPr bwMode="auto">
          <a:xfrm>
            <a:off x="5764213" y="2881313"/>
            <a:ext cx="2663825" cy="992187"/>
            <a:chOff x="3150" y="1983"/>
            <a:chExt cx="1678" cy="625"/>
          </a:xfrm>
        </p:grpSpPr>
        <p:sp>
          <p:nvSpPr>
            <p:cNvPr id="8" name="Rectangle 32"/>
            <p:cNvSpPr>
              <a:spLocks noChangeArrowheads="1"/>
            </p:cNvSpPr>
            <p:nvPr/>
          </p:nvSpPr>
          <p:spPr bwMode="auto">
            <a:xfrm>
              <a:off x="3150" y="1983"/>
              <a:ext cx="1678" cy="625"/>
            </a:xfrm>
            <a:prstGeom prst="rect">
              <a:avLst/>
            </a:prstGeom>
            <a:gradFill rotWithShape="0">
              <a:gsLst>
                <a:gs pos="0">
                  <a:schemeClr val="accent2"/>
                </a:gs>
                <a:gs pos="100000">
                  <a:schemeClr val="accent2">
                    <a:gamma/>
                    <a:shade val="66275"/>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endParaRPr lang="en-US" altLang="en-US" sz="2000" b="1">
                <a:solidFill>
                  <a:schemeClr val="bg1"/>
                </a:solidFill>
                <a:effectLst>
                  <a:outerShdw blurRad="38100" dist="38100" dir="2700000" algn="tl">
                    <a:srgbClr val="000000"/>
                  </a:outerShdw>
                </a:effectLst>
                <a:latin typeface="Tahoma" pitchFamily="34" charset="0"/>
              </a:endParaRPr>
            </a:p>
          </p:txBody>
        </p:sp>
        <p:sp>
          <p:nvSpPr>
            <p:cNvPr id="9" name="Rectangle 33"/>
            <p:cNvSpPr>
              <a:spLocks noChangeArrowheads="1"/>
            </p:cNvSpPr>
            <p:nvPr/>
          </p:nvSpPr>
          <p:spPr bwMode="auto">
            <a:xfrm>
              <a:off x="3190" y="2018"/>
              <a:ext cx="1597" cy="555"/>
            </a:xfrm>
            <a:prstGeom prst="rect">
              <a:avLst/>
            </a:prstGeom>
            <a:gradFill rotWithShape="0">
              <a:gsLst>
                <a:gs pos="0">
                  <a:schemeClr val="accent2">
                    <a:gamma/>
                    <a:shade val="66275"/>
                    <a:invGamma/>
                  </a:schemeClr>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2000" b="1">
                  <a:solidFill>
                    <a:schemeClr val="bg1"/>
                  </a:solidFill>
                  <a:effectLst>
                    <a:outerShdw blurRad="38100" dist="38100" dir="2700000" algn="tl">
                      <a:srgbClr val="000000"/>
                    </a:outerShdw>
                  </a:effectLst>
                  <a:latin typeface="Tahoma" pitchFamily="34" charset="0"/>
                </a:rPr>
                <a:t>Competitive Advantage</a:t>
              </a:r>
            </a:p>
          </p:txBody>
        </p:sp>
      </p:grpSp>
      <p:grpSp>
        <p:nvGrpSpPr>
          <p:cNvPr id="10" name="Group 44"/>
          <p:cNvGrpSpPr>
            <a:grpSpLocks/>
          </p:cNvGrpSpPr>
          <p:nvPr/>
        </p:nvGrpSpPr>
        <p:grpSpPr bwMode="auto">
          <a:xfrm>
            <a:off x="5764213" y="4035425"/>
            <a:ext cx="2663825" cy="992188"/>
            <a:chOff x="3196" y="2534"/>
            <a:chExt cx="1678" cy="625"/>
          </a:xfrm>
        </p:grpSpPr>
        <p:sp>
          <p:nvSpPr>
            <p:cNvPr id="11" name="Rectangle 35"/>
            <p:cNvSpPr>
              <a:spLocks noChangeArrowheads="1"/>
            </p:cNvSpPr>
            <p:nvPr/>
          </p:nvSpPr>
          <p:spPr bwMode="auto">
            <a:xfrm>
              <a:off x="3196" y="2534"/>
              <a:ext cx="1678" cy="625"/>
            </a:xfrm>
            <a:prstGeom prst="rect">
              <a:avLst/>
            </a:prstGeom>
            <a:gradFill rotWithShape="0">
              <a:gsLst>
                <a:gs pos="0">
                  <a:schemeClr val="accent2"/>
                </a:gs>
                <a:gs pos="100000">
                  <a:schemeClr val="accent2">
                    <a:gamma/>
                    <a:shade val="66275"/>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endParaRPr lang="en-US" altLang="en-US" sz="2000" b="1">
                <a:solidFill>
                  <a:schemeClr val="bg1"/>
                </a:solidFill>
                <a:effectLst>
                  <a:outerShdw blurRad="38100" dist="38100" dir="2700000" algn="tl">
                    <a:srgbClr val="000000"/>
                  </a:outerShdw>
                </a:effectLst>
                <a:latin typeface="Tahoma" pitchFamily="34" charset="0"/>
              </a:endParaRPr>
            </a:p>
          </p:txBody>
        </p:sp>
        <p:sp>
          <p:nvSpPr>
            <p:cNvPr id="12" name="Rectangle 36"/>
            <p:cNvSpPr>
              <a:spLocks noChangeArrowheads="1"/>
            </p:cNvSpPr>
            <p:nvPr/>
          </p:nvSpPr>
          <p:spPr bwMode="auto">
            <a:xfrm>
              <a:off x="3236" y="2569"/>
              <a:ext cx="1597" cy="555"/>
            </a:xfrm>
            <a:prstGeom prst="rect">
              <a:avLst/>
            </a:prstGeom>
            <a:gradFill rotWithShape="0">
              <a:gsLst>
                <a:gs pos="0">
                  <a:schemeClr val="accent2">
                    <a:gamma/>
                    <a:shade val="66275"/>
                    <a:invGamma/>
                  </a:schemeClr>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2000" b="1">
                  <a:solidFill>
                    <a:schemeClr val="bg1"/>
                  </a:solidFill>
                  <a:effectLst>
                    <a:outerShdw blurRad="38100" dist="38100" dir="2700000" algn="tl">
                      <a:srgbClr val="000000"/>
                    </a:outerShdw>
                  </a:effectLst>
                  <a:latin typeface="Tahoma" pitchFamily="34" charset="0"/>
                </a:rPr>
                <a:t>Value Creation</a:t>
              </a:r>
            </a:p>
          </p:txBody>
        </p:sp>
      </p:grpSp>
      <p:grpSp>
        <p:nvGrpSpPr>
          <p:cNvPr id="13" name="Group 45"/>
          <p:cNvGrpSpPr>
            <a:grpSpLocks/>
          </p:cNvGrpSpPr>
          <p:nvPr/>
        </p:nvGrpSpPr>
        <p:grpSpPr bwMode="auto">
          <a:xfrm>
            <a:off x="5764213" y="5189538"/>
            <a:ext cx="2663825" cy="992187"/>
            <a:chOff x="3272" y="3399"/>
            <a:chExt cx="1678" cy="625"/>
          </a:xfrm>
        </p:grpSpPr>
        <p:sp>
          <p:nvSpPr>
            <p:cNvPr id="14" name="Rectangle 38"/>
            <p:cNvSpPr>
              <a:spLocks noChangeArrowheads="1"/>
            </p:cNvSpPr>
            <p:nvPr/>
          </p:nvSpPr>
          <p:spPr bwMode="auto">
            <a:xfrm>
              <a:off x="3272" y="3399"/>
              <a:ext cx="1678" cy="625"/>
            </a:xfrm>
            <a:prstGeom prst="rect">
              <a:avLst/>
            </a:prstGeom>
            <a:gradFill rotWithShape="0">
              <a:gsLst>
                <a:gs pos="0">
                  <a:schemeClr val="accent2"/>
                </a:gs>
                <a:gs pos="100000">
                  <a:schemeClr val="accent2">
                    <a:gamma/>
                    <a:shade val="66275"/>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endParaRPr lang="en-US" altLang="en-US" sz="2000" b="1">
                <a:solidFill>
                  <a:schemeClr val="bg1"/>
                </a:solidFill>
                <a:effectLst>
                  <a:outerShdw blurRad="38100" dist="38100" dir="2700000" algn="tl">
                    <a:srgbClr val="000000"/>
                  </a:outerShdw>
                </a:effectLst>
                <a:latin typeface="Tahoma" pitchFamily="34" charset="0"/>
              </a:endParaRPr>
            </a:p>
          </p:txBody>
        </p:sp>
        <p:sp>
          <p:nvSpPr>
            <p:cNvPr id="15" name="Rectangle 39"/>
            <p:cNvSpPr>
              <a:spLocks noChangeArrowheads="1"/>
            </p:cNvSpPr>
            <p:nvPr/>
          </p:nvSpPr>
          <p:spPr bwMode="auto">
            <a:xfrm>
              <a:off x="3312" y="3434"/>
              <a:ext cx="1597" cy="555"/>
            </a:xfrm>
            <a:prstGeom prst="rect">
              <a:avLst/>
            </a:prstGeom>
            <a:gradFill rotWithShape="0">
              <a:gsLst>
                <a:gs pos="0">
                  <a:schemeClr val="accent2">
                    <a:gamma/>
                    <a:shade val="66275"/>
                    <a:invGamma/>
                  </a:schemeClr>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2000" b="1">
                  <a:solidFill>
                    <a:schemeClr val="bg1"/>
                  </a:solidFill>
                  <a:effectLst>
                    <a:outerShdw blurRad="38100" dist="38100" dir="2700000" algn="tl">
                      <a:srgbClr val="000000"/>
                    </a:outerShdw>
                  </a:effectLst>
                  <a:latin typeface="Tahoma" pitchFamily="34" charset="0"/>
                </a:rPr>
                <a:t>Above Average Returns</a:t>
              </a:r>
            </a:p>
          </p:txBody>
        </p:sp>
      </p:grpSp>
      <p:grpSp>
        <p:nvGrpSpPr>
          <p:cNvPr id="16" name="Group 83"/>
          <p:cNvGrpSpPr>
            <a:grpSpLocks/>
          </p:cNvGrpSpPr>
          <p:nvPr/>
        </p:nvGrpSpPr>
        <p:grpSpPr bwMode="auto">
          <a:xfrm>
            <a:off x="3119438" y="1895475"/>
            <a:ext cx="1468437" cy="3729038"/>
            <a:chOff x="1965" y="1194"/>
            <a:chExt cx="925" cy="2349"/>
          </a:xfrm>
        </p:grpSpPr>
        <p:sp>
          <p:nvSpPr>
            <p:cNvPr id="17" name="Line 51"/>
            <p:cNvSpPr>
              <a:spLocks noChangeShapeType="1"/>
            </p:cNvSpPr>
            <p:nvPr/>
          </p:nvSpPr>
          <p:spPr bwMode="auto">
            <a:xfrm>
              <a:off x="1970" y="1194"/>
              <a:ext cx="920" cy="0"/>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nvGrpSpPr>
            <p:cNvPr id="18" name="Group 78"/>
            <p:cNvGrpSpPr>
              <a:grpSpLocks/>
            </p:cNvGrpSpPr>
            <p:nvPr/>
          </p:nvGrpSpPr>
          <p:grpSpPr bwMode="auto">
            <a:xfrm>
              <a:off x="1965" y="1321"/>
              <a:ext cx="925" cy="780"/>
              <a:chOff x="1965" y="1321"/>
              <a:chExt cx="925" cy="780"/>
            </a:xfrm>
          </p:grpSpPr>
          <p:sp>
            <p:nvSpPr>
              <p:cNvPr id="27" name="Line 52"/>
              <p:cNvSpPr>
                <a:spLocks noChangeShapeType="1"/>
              </p:cNvSpPr>
              <p:nvPr/>
            </p:nvSpPr>
            <p:spPr bwMode="auto">
              <a:xfrm>
                <a:off x="1965" y="2098"/>
                <a:ext cx="18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28" name="Line 58"/>
              <p:cNvSpPr>
                <a:spLocks noChangeShapeType="1"/>
              </p:cNvSpPr>
              <p:nvPr/>
            </p:nvSpPr>
            <p:spPr bwMode="auto">
              <a:xfrm flipV="1">
                <a:off x="2143" y="1321"/>
                <a:ext cx="0" cy="7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29" name="Line 59"/>
              <p:cNvSpPr>
                <a:spLocks noChangeShapeType="1"/>
              </p:cNvSpPr>
              <p:nvPr/>
            </p:nvSpPr>
            <p:spPr bwMode="auto">
              <a:xfrm>
                <a:off x="2152" y="1328"/>
                <a:ext cx="738" cy="0"/>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nvGrpSpPr>
            <p:cNvPr id="19" name="Group 79"/>
            <p:cNvGrpSpPr>
              <a:grpSpLocks/>
            </p:cNvGrpSpPr>
            <p:nvPr/>
          </p:nvGrpSpPr>
          <p:grpSpPr bwMode="auto">
            <a:xfrm>
              <a:off x="1985" y="1452"/>
              <a:ext cx="905" cy="1367"/>
              <a:chOff x="1985" y="1452"/>
              <a:chExt cx="905" cy="1367"/>
            </a:xfrm>
          </p:grpSpPr>
          <p:sp>
            <p:nvSpPr>
              <p:cNvPr id="24" name="Line 53"/>
              <p:cNvSpPr>
                <a:spLocks noChangeShapeType="1"/>
              </p:cNvSpPr>
              <p:nvPr/>
            </p:nvSpPr>
            <p:spPr bwMode="auto">
              <a:xfrm>
                <a:off x="1985" y="2811"/>
                <a:ext cx="3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25" name="Line 57"/>
              <p:cNvSpPr>
                <a:spLocks noChangeShapeType="1"/>
              </p:cNvSpPr>
              <p:nvPr/>
            </p:nvSpPr>
            <p:spPr bwMode="auto">
              <a:xfrm flipV="1">
                <a:off x="2329" y="1452"/>
                <a:ext cx="0" cy="136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26" name="Line 60"/>
              <p:cNvSpPr>
                <a:spLocks noChangeShapeType="1"/>
              </p:cNvSpPr>
              <p:nvPr/>
            </p:nvSpPr>
            <p:spPr bwMode="auto">
              <a:xfrm>
                <a:off x="2334" y="1462"/>
                <a:ext cx="556" cy="0"/>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nvGrpSpPr>
            <p:cNvPr id="20" name="Group 80"/>
            <p:cNvGrpSpPr>
              <a:grpSpLocks/>
            </p:cNvGrpSpPr>
            <p:nvPr/>
          </p:nvGrpSpPr>
          <p:grpSpPr bwMode="auto">
            <a:xfrm>
              <a:off x="1975" y="1591"/>
              <a:ext cx="915" cy="1952"/>
              <a:chOff x="1975" y="1591"/>
              <a:chExt cx="915" cy="1952"/>
            </a:xfrm>
          </p:grpSpPr>
          <p:sp>
            <p:nvSpPr>
              <p:cNvPr id="21" name="Line 54"/>
              <p:cNvSpPr>
                <a:spLocks noChangeShapeType="1"/>
              </p:cNvSpPr>
              <p:nvPr/>
            </p:nvSpPr>
            <p:spPr bwMode="auto">
              <a:xfrm>
                <a:off x="1975" y="3534"/>
                <a:ext cx="5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22" name="Line 55"/>
              <p:cNvSpPr>
                <a:spLocks noChangeShapeType="1"/>
              </p:cNvSpPr>
              <p:nvPr/>
            </p:nvSpPr>
            <p:spPr bwMode="auto">
              <a:xfrm flipV="1">
                <a:off x="2516" y="1591"/>
                <a:ext cx="0" cy="195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23" name="Line 61"/>
              <p:cNvSpPr>
                <a:spLocks noChangeShapeType="1"/>
              </p:cNvSpPr>
              <p:nvPr/>
            </p:nvSpPr>
            <p:spPr bwMode="auto">
              <a:xfrm>
                <a:off x="2516" y="1596"/>
                <a:ext cx="374" cy="0"/>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grpSp>
        <p:nvGrpSpPr>
          <p:cNvPr id="30" name="Group 26"/>
          <p:cNvGrpSpPr>
            <a:grpSpLocks/>
          </p:cNvGrpSpPr>
          <p:nvPr/>
        </p:nvGrpSpPr>
        <p:grpSpPr bwMode="auto">
          <a:xfrm>
            <a:off x="509588" y="1728788"/>
            <a:ext cx="2663825" cy="992187"/>
            <a:chOff x="291" y="1160"/>
            <a:chExt cx="1678" cy="625"/>
          </a:xfrm>
        </p:grpSpPr>
        <p:sp>
          <p:nvSpPr>
            <p:cNvPr id="31" name="Rectangle 16"/>
            <p:cNvSpPr>
              <a:spLocks noChangeArrowheads="1"/>
            </p:cNvSpPr>
            <p:nvPr/>
          </p:nvSpPr>
          <p:spPr bwMode="auto">
            <a:xfrm>
              <a:off x="291" y="1160"/>
              <a:ext cx="1678" cy="625"/>
            </a:xfrm>
            <a:prstGeom prst="rect">
              <a:avLst/>
            </a:prstGeom>
            <a:gradFill rotWithShape="0">
              <a:gsLst>
                <a:gs pos="0">
                  <a:srgbClr val="34BBFE"/>
                </a:gs>
                <a:gs pos="100000">
                  <a:srgbClr val="34BBFE">
                    <a:gamma/>
                    <a:shade val="56078"/>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endParaRPr lang="en-US" altLang="en-US" sz="2000" b="1">
                <a:solidFill>
                  <a:schemeClr val="bg1"/>
                </a:solidFill>
                <a:effectLst>
                  <a:outerShdw blurRad="38100" dist="38100" dir="2700000" algn="tl">
                    <a:srgbClr val="000000"/>
                  </a:outerShdw>
                </a:effectLst>
                <a:latin typeface="Tahoma" pitchFamily="34" charset="0"/>
              </a:endParaRPr>
            </a:p>
          </p:txBody>
        </p:sp>
        <p:sp>
          <p:nvSpPr>
            <p:cNvPr id="32" name="Rectangle 15"/>
            <p:cNvSpPr>
              <a:spLocks noChangeArrowheads="1"/>
            </p:cNvSpPr>
            <p:nvPr/>
          </p:nvSpPr>
          <p:spPr bwMode="auto">
            <a:xfrm>
              <a:off x="332" y="1195"/>
              <a:ext cx="1597" cy="555"/>
            </a:xfrm>
            <a:prstGeom prst="rect">
              <a:avLst/>
            </a:prstGeom>
            <a:gradFill rotWithShape="0">
              <a:gsLst>
                <a:gs pos="0">
                  <a:srgbClr val="34BBFE">
                    <a:gamma/>
                    <a:shade val="56078"/>
                    <a:invGamma/>
                  </a:srgbClr>
                </a:gs>
                <a:gs pos="100000">
                  <a:srgbClr val="34BBFE"/>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2000" b="1">
                  <a:solidFill>
                    <a:schemeClr val="bg1"/>
                  </a:solidFill>
                  <a:effectLst>
                    <a:outerShdw blurRad="38100" dist="38100" dir="2700000" algn="tl">
                      <a:srgbClr val="000000"/>
                    </a:outerShdw>
                  </a:effectLst>
                  <a:latin typeface="Tahoma" pitchFamily="34" charset="0"/>
                </a:rPr>
                <a:t>Valuable</a:t>
              </a:r>
            </a:p>
          </p:txBody>
        </p:sp>
      </p:grpSp>
      <p:grpSp>
        <p:nvGrpSpPr>
          <p:cNvPr id="33" name="Group 40"/>
          <p:cNvGrpSpPr>
            <a:grpSpLocks/>
          </p:cNvGrpSpPr>
          <p:nvPr/>
        </p:nvGrpSpPr>
        <p:grpSpPr bwMode="auto">
          <a:xfrm>
            <a:off x="509588" y="2881313"/>
            <a:ext cx="2663825" cy="992187"/>
            <a:chOff x="291" y="1862"/>
            <a:chExt cx="1678" cy="625"/>
          </a:xfrm>
        </p:grpSpPr>
        <p:sp>
          <p:nvSpPr>
            <p:cNvPr id="34" name="Rectangle 17"/>
            <p:cNvSpPr>
              <a:spLocks noChangeArrowheads="1"/>
            </p:cNvSpPr>
            <p:nvPr/>
          </p:nvSpPr>
          <p:spPr bwMode="auto">
            <a:xfrm>
              <a:off x="291" y="1862"/>
              <a:ext cx="1678" cy="625"/>
            </a:xfrm>
            <a:prstGeom prst="rect">
              <a:avLst/>
            </a:prstGeom>
            <a:gradFill rotWithShape="0">
              <a:gsLst>
                <a:gs pos="0">
                  <a:srgbClr val="3399FF"/>
                </a:gs>
                <a:gs pos="100000">
                  <a:srgbClr val="3399FF">
                    <a:gamma/>
                    <a:shade val="6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endParaRPr lang="en-US" altLang="en-US" sz="2000" b="1">
                <a:solidFill>
                  <a:schemeClr val="bg1"/>
                </a:solidFill>
                <a:effectLst>
                  <a:outerShdw blurRad="38100" dist="38100" dir="2700000" algn="tl">
                    <a:srgbClr val="000000"/>
                  </a:outerShdw>
                </a:effectLst>
                <a:latin typeface="Tahoma" pitchFamily="34" charset="0"/>
              </a:endParaRPr>
            </a:p>
          </p:txBody>
        </p:sp>
        <p:sp>
          <p:nvSpPr>
            <p:cNvPr id="35" name="Rectangle 18"/>
            <p:cNvSpPr>
              <a:spLocks noChangeArrowheads="1"/>
            </p:cNvSpPr>
            <p:nvPr/>
          </p:nvSpPr>
          <p:spPr bwMode="auto">
            <a:xfrm>
              <a:off x="332" y="1897"/>
              <a:ext cx="1597" cy="555"/>
            </a:xfrm>
            <a:prstGeom prst="rect">
              <a:avLst/>
            </a:prstGeom>
            <a:gradFill rotWithShape="0">
              <a:gsLst>
                <a:gs pos="0">
                  <a:srgbClr val="3399FF">
                    <a:gamma/>
                    <a:shade val="66275"/>
                    <a:invGamma/>
                  </a:srgbClr>
                </a:gs>
                <a:gs pos="100000">
                  <a:srgbClr val="33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2000" b="1">
                  <a:solidFill>
                    <a:schemeClr val="bg1"/>
                  </a:solidFill>
                  <a:effectLst>
                    <a:outerShdw blurRad="38100" dist="38100" dir="2700000" algn="tl">
                      <a:srgbClr val="000000"/>
                    </a:outerShdw>
                  </a:effectLst>
                  <a:latin typeface="Tahoma" pitchFamily="34" charset="0"/>
                </a:rPr>
                <a:t>Rare</a:t>
              </a:r>
            </a:p>
          </p:txBody>
        </p:sp>
      </p:grpSp>
      <p:grpSp>
        <p:nvGrpSpPr>
          <p:cNvPr id="36" name="Group 41"/>
          <p:cNvGrpSpPr>
            <a:grpSpLocks/>
          </p:cNvGrpSpPr>
          <p:nvPr/>
        </p:nvGrpSpPr>
        <p:grpSpPr bwMode="auto">
          <a:xfrm>
            <a:off x="509588" y="4035425"/>
            <a:ext cx="2663825" cy="992188"/>
            <a:chOff x="291" y="2549"/>
            <a:chExt cx="1678" cy="625"/>
          </a:xfrm>
        </p:grpSpPr>
        <p:sp>
          <p:nvSpPr>
            <p:cNvPr id="37" name="Rectangle 19"/>
            <p:cNvSpPr>
              <a:spLocks noChangeArrowheads="1"/>
            </p:cNvSpPr>
            <p:nvPr/>
          </p:nvSpPr>
          <p:spPr bwMode="auto">
            <a:xfrm>
              <a:off x="291" y="2549"/>
              <a:ext cx="1678" cy="625"/>
            </a:xfrm>
            <a:prstGeom prst="rect">
              <a:avLst/>
            </a:prstGeom>
            <a:gradFill rotWithShape="0">
              <a:gsLst>
                <a:gs pos="0">
                  <a:srgbClr val="3399FF"/>
                </a:gs>
                <a:gs pos="100000">
                  <a:srgbClr val="3399FF">
                    <a:gamma/>
                    <a:shade val="6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endParaRPr lang="en-US" altLang="en-US" sz="2000" b="1">
                <a:solidFill>
                  <a:schemeClr val="bg1"/>
                </a:solidFill>
                <a:effectLst>
                  <a:outerShdw blurRad="38100" dist="38100" dir="2700000" algn="tl">
                    <a:srgbClr val="000000"/>
                  </a:outerShdw>
                </a:effectLst>
                <a:latin typeface="Tahoma" pitchFamily="34" charset="0"/>
              </a:endParaRPr>
            </a:p>
          </p:txBody>
        </p:sp>
        <p:sp>
          <p:nvSpPr>
            <p:cNvPr id="38" name="Rectangle 20"/>
            <p:cNvSpPr>
              <a:spLocks noChangeArrowheads="1"/>
            </p:cNvSpPr>
            <p:nvPr/>
          </p:nvSpPr>
          <p:spPr bwMode="auto">
            <a:xfrm>
              <a:off x="331" y="2584"/>
              <a:ext cx="1597" cy="555"/>
            </a:xfrm>
            <a:prstGeom prst="rect">
              <a:avLst/>
            </a:prstGeom>
            <a:gradFill rotWithShape="0">
              <a:gsLst>
                <a:gs pos="0">
                  <a:srgbClr val="3399FF">
                    <a:gamma/>
                    <a:shade val="66275"/>
                    <a:invGamma/>
                  </a:srgbClr>
                </a:gs>
                <a:gs pos="100000">
                  <a:srgbClr val="33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2000" b="1" dirty="0">
                  <a:solidFill>
                    <a:schemeClr val="bg1"/>
                  </a:solidFill>
                  <a:effectLst>
                    <a:outerShdw blurRad="38100" dist="38100" dir="2700000" algn="tl">
                      <a:srgbClr val="000000"/>
                    </a:outerShdw>
                  </a:effectLst>
                  <a:latin typeface="Tahoma" pitchFamily="34" charset="0"/>
                </a:rPr>
                <a:t>Inimitability</a:t>
              </a:r>
            </a:p>
            <a:p>
              <a:pPr algn="ctr">
                <a:defRPr/>
              </a:pPr>
              <a:r>
                <a:rPr lang="en-US" altLang="en-US" sz="1200" b="1" dirty="0">
                  <a:solidFill>
                    <a:schemeClr val="bg1"/>
                  </a:solidFill>
                  <a:effectLst>
                    <a:outerShdw blurRad="38100" dist="38100" dir="2700000" algn="tl">
                      <a:srgbClr val="000000"/>
                    </a:outerShdw>
                  </a:effectLst>
                  <a:latin typeface="Tahoma" pitchFamily="34" charset="0"/>
                </a:rPr>
                <a:t>Costly to Imitate</a:t>
              </a:r>
            </a:p>
          </p:txBody>
        </p:sp>
      </p:grpSp>
      <p:grpSp>
        <p:nvGrpSpPr>
          <p:cNvPr id="39" name="Group 42"/>
          <p:cNvGrpSpPr>
            <a:grpSpLocks/>
          </p:cNvGrpSpPr>
          <p:nvPr/>
        </p:nvGrpSpPr>
        <p:grpSpPr bwMode="auto">
          <a:xfrm>
            <a:off x="509588" y="5189538"/>
            <a:ext cx="2663825" cy="992187"/>
            <a:chOff x="291" y="3237"/>
            <a:chExt cx="1678" cy="625"/>
          </a:xfrm>
        </p:grpSpPr>
        <p:sp>
          <p:nvSpPr>
            <p:cNvPr id="40" name="Rectangle 21"/>
            <p:cNvSpPr>
              <a:spLocks noChangeArrowheads="1"/>
            </p:cNvSpPr>
            <p:nvPr/>
          </p:nvSpPr>
          <p:spPr bwMode="auto">
            <a:xfrm>
              <a:off x="291" y="3237"/>
              <a:ext cx="1678" cy="625"/>
            </a:xfrm>
            <a:prstGeom prst="rect">
              <a:avLst/>
            </a:prstGeom>
            <a:gradFill rotWithShape="0">
              <a:gsLst>
                <a:gs pos="0">
                  <a:srgbClr val="3399FF"/>
                </a:gs>
                <a:gs pos="100000">
                  <a:srgbClr val="3399FF">
                    <a:gamma/>
                    <a:shade val="66275"/>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endParaRPr lang="en-US" altLang="en-US" sz="2000" b="1">
                <a:solidFill>
                  <a:schemeClr val="bg1"/>
                </a:solidFill>
                <a:effectLst>
                  <a:outerShdw blurRad="38100" dist="38100" dir="2700000" algn="tl">
                    <a:srgbClr val="000000"/>
                  </a:outerShdw>
                </a:effectLst>
                <a:latin typeface="Tahoma" pitchFamily="34" charset="0"/>
              </a:endParaRPr>
            </a:p>
          </p:txBody>
        </p:sp>
        <p:sp>
          <p:nvSpPr>
            <p:cNvPr id="41" name="Rectangle 22"/>
            <p:cNvSpPr>
              <a:spLocks noChangeArrowheads="1"/>
            </p:cNvSpPr>
            <p:nvPr/>
          </p:nvSpPr>
          <p:spPr bwMode="auto">
            <a:xfrm>
              <a:off x="331" y="3272"/>
              <a:ext cx="1597" cy="555"/>
            </a:xfrm>
            <a:prstGeom prst="rect">
              <a:avLst/>
            </a:prstGeom>
            <a:gradFill rotWithShape="0">
              <a:gsLst>
                <a:gs pos="0">
                  <a:srgbClr val="3399FF">
                    <a:gamma/>
                    <a:shade val="66275"/>
                    <a:invGamma/>
                  </a:srgbClr>
                </a:gs>
                <a:gs pos="100000">
                  <a:srgbClr val="33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en-US" sz="2000" b="1" dirty="0">
                  <a:solidFill>
                    <a:schemeClr val="bg1"/>
                  </a:solidFill>
                  <a:effectLst>
                    <a:outerShdw blurRad="38100" dist="38100" dir="2700000" algn="tl">
                      <a:srgbClr val="000000"/>
                    </a:outerShdw>
                  </a:effectLst>
                  <a:latin typeface="Tahoma" pitchFamily="34" charset="0"/>
                </a:rPr>
                <a:t>Non-Substitutable</a:t>
              </a:r>
            </a:p>
          </p:txBody>
        </p:sp>
      </p:grpSp>
      <p:grpSp>
        <p:nvGrpSpPr>
          <p:cNvPr id="42" name="Group 73"/>
          <p:cNvGrpSpPr>
            <a:grpSpLocks/>
          </p:cNvGrpSpPr>
          <p:nvPr/>
        </p:nvGrpSpPr>
        <p:grpSpPr bwMode="auto">
          <a:xfrm>
            <a:off x="4748213" y="2725738"/>
            <a:ext cx="995362" cy="2952750"/>
            <a:chOff x="2991" y="1657"/>
            <a:chExt cx="627" cy="1860"/>
          </a:xfrm>
        </p:grpSpPr>
        <p:sp>
          <p:nvSpPr>
            <p:cNvPr id="43" name="Line 67"/>
            <p:cNvSpPr>
              <a:spLocks noChangeShapeType="1"/>
            </p:cNvSpPr>
            <p:nvPr/>
          </p:nvSpPr>
          <p:spPr bwMode="auto">
            <a:xfrm>
              <a:off x="3001" y="1657"/>
              <a:ext cx="0" cy="186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44" name="Line 68"/>
            <p:cNvSpPr>
              <a:spLocks noChangeShapeType="1"/>
            </p:cNvSpPr>
            <p:nvPr/>
          </p:nvSpPr>
          <p:spPr bwMode="auto">
            <a:xfrm>
              <a:off x="2991" y="3507"/>
              <a:ext cx="627" cy="0"/>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nvGrpSpPr>
          <p:cNvPr id="45" name="Group 81"/>
          <p:cNvGrpSpPr>
            <a:grpSpLocks/>
          </p:cNvGrpSpPr>
          <p:nvPr/>
        </p:nvGrpSpPr>
        <p:grpSpPr bwMode="auto">
          <a:xfrm>
            <a:off x="5021263" y="2709863"/>
            <a:ext cx="738187" cy="1760537"/>
            <a:chOff x="3163" y="1707"/>
            <a:chExt cx="465" cy="1109"/>
          </a:xfrm>
        </p:grpSpPr>
        <p:sp>
          <p:nvSpPr>
            <p:cNvPr id="46" name="Line 66"/>
            <p:cNvSpPr>
              <a:spLocks noChangeShapeType="1"/>
            </p:cNvSpPr>
            <p:nvPr/>
          </p:nvSpPr>
          <p:spPr bwMode="auto">
            <a:xfrm>
              <a:off x="3163" y="1707"/>
              <a:ext cx="0" cy="110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47" name="Line 69"/>
            <p:cNvSpPr>
              <a:spLocks noChangeShapeType="1"/>
            </p:cNvSpPr>
            <p:nvPr/>
          </p:nvSpPr>
          <p:spPr bwMode="auto">
            <a:xfrm>
              <a:off x="3163" y="2809"/>
              <a:ext cx="465" cy="0"/>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nvGrpSpPr>
          <p:cNvPr id="48" name="Group 82"/>
          <p:cNvGrpSpPr>
            <a:grpSpLocks/>
          </p:cNvGrpSpPr>
          <p:nvPr/>
        </p:nvGrpSpPr>
        <p:grpSpPr bwMode="auto">
          <a:xfrm>
            <a:off x="5278438" y="2709863"/>
            <a:ext cx="465137" cy="665162"/>
            <a:chOff x="3325" y="1707"/>
            <a:chExt cx="293" cy="419"/>
          </a:xfrm>
        </p:grpSpPr>
        <p:sp>
          <p:nvSpPr>
            <p:cNvPr id="49" name="Line 65"/>
            <p:cNvSpPr>
              <a:spLocks noChangeShapeType="1"/>
            </p:cNvSpPr>
            <p:nvPr/>
          </p:nvSpPr>
          <p:spPr bwMode="auto">
            <a:xfrm>
              <a:off x="3325" y="1707"/>
              <a:ext cx="0" cy="41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50" name="Line 70"/>
            <p:cNvSpPr>
              <a:spLocks noChangeShapeType="1"/>
            </p:cNvSpPr>
            <p:nvPr/>
          </p:nvSpPr>
          <p:spPr bwMode="auto">
            <a:xfrm>
              <a:off x="3325" y="2122"/>
              <a:ext cx="293" cy="0"/>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sp>
        <p:nvSpPr>
          <p:cNvPr id="51" name="Rectangle 77"/>
          <p:cNvSpPr>
            <a:spLocks noChangeArrowheads="1"/>
          </p:cNvSpPr>
          <p:nvPr/>
        </p:nvSpPr>
        <p:spPr bwMode="gray">
          <a:xfrm flipV="1">
            <a:off x="536575" y="1601788"/>
            <a:ext cx="8074025" cy="74612"/>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eaLnBrk="0" hangingPunct="0">
              <a:defRPr sz="1000">
                <a:solidFill>
                  <a:schemeClr val="tx1"/>
                </a:solidFill>
                <a:latin typeface="Arial" pitchFamily="34" charset="0"/>
              </a:defRPr>
            </a:lvl1pPr>
            <a:lvl2pPr marL="742950" indent="-285750" eaLnBrk="0" hangingPunct="0">
              <a:defRPr sz="1000">
                <a:solidFill>
                  <a:schemeClr val="tx1"/>
                </a:solidFill>
                <a:latin typeface="Arial" pitchFamily="34" charset="0"/>
              </a:defRPr>
            </a:lvl2pPr>
            <a:lvl3pPr marL="1143000" indent="-228600" eaLnBrk="0" hangingPunct="0">
              <a:defRPr sz="1000">
                <a:solidFill>
                  <a:schemeClr val="tx1"/>
                </a:solidFill>
                <a:latin typeface="Arial" pitchFamily="34" charset="0"/>
              </a:defRPr>
            </a:lvl3pPr>
            <a:lvl4pPr marL="1600200" indent="-228600" eaLnBrk="0" hangingPunct="0">
              <a:defRPr sz="1000">
                <a:solidFill>
                  <a:schemeClr val="tx1"/>
                </a:solidFill>
                <a:latin typeface="Arial" pitchFamily="34" charset="0"/>
              </a:defRPr>
            </a:lvl4pPr>
            <a:lvl5pPr marL="2057400" indent="-228600" eaLnBrk="0" hangingPunct="0">
              <a:defRPr sz="1000">
                <a:solidFill>
                  <a:schemeClr val="tx1"/>
                </a:solidFill>
                <a:latin typeface="Arial" pitchFamily="34" charset="0"/>
              </a:defRPr>
            </a:lvl5pPr>
            <a:lvl6pPr marL="2514600" indent="-228600" eaLnBrk="0" fontAlgn="base" hangingPunct="0">
              <a:spcBef>
                <a:spcPct val="0"/>
              </a:spcBef>
              <a:spcAft>
                <a:spcPct val="0"/>
              </a:spcAft>
              <a:defRPr sz="1000">
                <a:solidFill>
                  <a:schemeClr val="tx1"/>
                </a:solidFill>
                <a:latin typeface="Arial" pitchFamily="34" charset="0"/>
              </a:defRPr>
            </a:lvl6pPr>
            <a:lvl7pPr marL="2971800" indent="-228600" eaLnBrk="0" fontAlgn="base" hangingPunct="0">
              <a:spcBef>
                <a:spcPct val="0"/>
              </a:spcBef>
              <a:spcAft>
                <a:spcPct val="0"/>
              </a:spcAft>
              <a:defRPr sz="1000">
                <a:solidFill>
                  <a:schemeClr val="tx1"/>
                </a:solidFill>
                <a:latin typeface="Arial" pitchFamily="34" charset="0"/>
              </a:defRPr>
            </a:lvl7pPr>
            <a:lvl8pPr marL="3429000" indent="-228600" eaLnBrk="0" fontAlgn="base" hangingPunct="0">
              <a:spcBef>
                <a:spcPct val="0"/>
              </a:spcBef>
              <a:spcAft>
                <a:spcPct val="0"/>
              </a:spcAft>
              <a:defRPr sz="1000">
                <a:solidFill>
                  <a:schemeClr val="tx1"/>
                </a:solidFill>
                <a:latin typeface="Arial" pitchFamily="34" charset="0"/>
              </a:defRPr>
            </a:lvl8pPr>
            <a:lvl9pPr marL="3886200" indent="-228600" eaLnBrk="0" fontAlgn="base" hangingPunct="0">
              <a:spcBef>
                <a:spcPct val="0"/>
              </a:spcBef>
              <a:spcAft>
                <a:spcPct val="0"/>
              </a:spcAft>
              <a:defRPr sz="1000">
                <a:solidFill>
                  <a:schemeClr val="tx1"/>
                </a:solidFill>
                <a:latin typeface="Arial" pitchFamily="34" charset="0"/>
              </a:defRPr>
            </a:lvl9pPr>
          </a:lstStyle>
          <a:p>
            <a:pPr algn="ctr" eaLnBrk="1" hangingPunct="1"/>
            <a:endParaRPr kumimoji="1" lang="en-US" altLang="en-US" sz="2400">
              <a:latin typeface="Tahoma" pitchFamily="34" charset="0"/>
            </a:endParaRPr>
          </a:p>
        </p:txBody>
      </p:sp>
    </p:spTree>
    <p:extLst>
      <p:ext uri="{BB962C8B-B14F-4D97-AF65-F5344CB8AC3E}">
        <p14:creationId xmlns:p14="http://schemas.microsoft.com/office/powerpoint/2010/main" val="297223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ox(in)">
                                      <p:cBhvr>
                                        <p:cTn id="7" dur="500"/>
                                        <p:tgtEl>
                                          <p:spTgt spid="30"/>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box(in)">
                                      <p:cBhvr>
                                        <p:cTn id="11" dur="500"/>
                                        <p:tgtEl>
                                          <p:spTgt spid="33"/>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box(in)">
                                      <p:cBhvr>
                                        <p:cTn id="15" dur="500"/>
                                        <p:tgtEl>
                                          <p:spTgt spid="36"/>
                                        </p:tgtEl>
                                      </p:cBhvr>
                                    </p:animEffect>
                                  </p:childTnLst>
                                </p:cTn>
                              </p:par>
                            </p:childTnLst>
                          </p:cTn>
                        </p:par>
                        <p:par>
                          <p:cTn id="16" fill="hold">
                            <p:stCondLst>
                              <p:cond delay="1500"/>
                            </p:stCondLst>
                            <p:childTnLst>
                              <p:par>
                                <p:cTn id="17" presetID="4" presetClass="entr" presetSubtype="16"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ox(in)">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3"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strips(upRight)">
                                      <p:cBhvr>
                                        <p:cTn id="24" dur="500"/>
                                        <p:tgtEl>
                                          <p:spTgt spid="16"/>
                                        </p:tgtEl>
                                      </p:cBhvr>
                                    </p:animEffect>
                                  </p:childTnLst>
                                </p:cTn>
                              </p:par>
                            </p:childTnLst>
                          </p:cTn>
                        </p:par>
                        <p:par>
                          <p:cTn id="25" fill="hold">
                            <p:stCondLst>
                              <p:cond delay="500"/>
                            </p:stCondLst>
                            <p:childTnLst>
                              <p:par>
                                <p:cTn id="26" presetID="4" presetClass="entr" presetSubtype="16"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ox(in)">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strips(downRight)">
                                      <p:cBhvr>
                                        <p:cTn id="33" dur="500"/>
                                        <p:tgtEl>
                                          <p:spTgt spid="48"/>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par>
                          <p:cTn id="38" fill="hold">
                            <p:stCondLst>
                              <p:cond delay="1000"/>
                            </p:stCondLst>
                            <p:childTnLst>
                              <p:par>
                                <p:cTn id="39" presetID="18" presetClass="entr" presetSubtype="6" fill="hold"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strips(downRight)">
                                      <p:cBhvr>
                                        <p:cTn id="41" dur="500"/>
                                        <p:tgtEl>
                                          <p:spTgt spid="45"/>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childTnLst>
                          </p:cTn>
                        </p:par>
                        <p:par>
                          <p:cTn id="46" fill="hold">
                            <p:stCondLst>
                              <p:cond delay="2000"/>
                            </p:stCondLst>
                            <p:childTnLst>
                              <p:par>
                                <p:cTn id="47" presetID="18" presetClass="entr" presetSubtype="6" fill="hold"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strips(downRight)">
                                      <p:cBhvr>
                                        <p:cTn id="49" dur="500"/>
                                        <p:tgtEl>
                                          <p:spTgt spid="42"/>
                                        </p:tgtEl>
                                      </p:cBhvr>
                                    </p:animEffect>
                                  </p:childTnLst>
                                </p:cTn>
                              </p:par>
                            </p:childTnLst>
                          </p:cTn>
                        </p:par>
                        <p:par>
                          <p:cTn id="50" fill="hold">
                            <p:stCondLst>
                              <p:cond delay="2500"/>
                            </p:stCondLst>
                            <p:childTnLst>
                              <p:par>
                                <p:cTn id="51" presetID="22" presetClass="entr" presetSubtype="8"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6781800" cy="944304"/>
          </a:xfrm>
        </p:spPr>
        <p:txBody>
          <a:bodyPr/>
          <a:lstStyle/>
          <a:p>
            <a:r>
              <a:rPr lang="en-GB" dirty="0"/>
              <a:t>VRIO Framework</a:t>
            </a:r>
          </a:p>
        </p:txBody>
      </p:sp>
      <p:sp>
        <p:nvSpPr>
          <p:cNvPr id="3" name="Content Placeholder 2"/>
          <p:cNvSpPr>
            <a:spLocks noGrp="1"/>
          </p:cNvSpPr>
          <p:nvPr>
            <p:ph idx="1"/>
          </p:nvPr>
        </p:nvSpPr>
        <p:spPr>
          <a:xfrm>
            <a:off x="611560" y="858340"/>
            <a:ext cx="7543800" cy="3886200"/>
          </a:xfrm>
        </p:spPr>
        <p:txBody>
          <a:bodyPr/>
          <a:lstStyle/>
          <a:p>
            <a:r>
              <a:rPr lang="en-GB" dirty="0"/>
              <a:t>Focus is on Organisational Capabilities </a:t>
            </a:r>
          </a:p>
          <a:p>
            <a:endParaRPr lang="en-GB" dirty="0"/>
          </a:p>
          <a:p>
            <a:endParaRPr lang="en-GB" dirty="0"/>
          </a:p>
          <a:p>
            <a:endParaRPr lang="en-GB" dirty="0"/>
          </a:p>
          <a:p>
            <a:endParaRPr lang="en-GB" dirty="0"/>
          </a:p>
          <a:p>
            <a:endParaRPr lang="en-GB" dirty="0"/>
          </a:p>
        </p:txBody>
      </p:sp>
      <p:pic>
        <p:nvPicPr>
          <p:cNvPr id="4" name="Picture 3"/>
          <p:cNvPicPr>
            <a:picLocks noChangeAspect="1"/>
          </p:cNvPicPr>
          <p:nvPr/>
        </p:nvPicPr>
        <p:blipFill>
          <a:blip r:embed="rId2"/>
          <a:stretch>
            <a:fillRect/>
          </a:stretch>
        </p:blipFill>
        <p:spPr>
          <a:xfrm>
            <a:off x="4572000" y="4113430"/>
            <a:ext cx="4572000" cy="2744569"/>
          </a:xfrm>
          <a:prstGeom prst="rect">
            <a:avLst/>
          </a:prstGeom>
        </p:spPr>
      </p:pic>
      <p:pic>
        <p:nvPicPr>
          <p:cNvPr id="5" name="Picture 4"/>
          <p:cNvPicPr>
            <a:picLocks noChangeAspect="1"/>
          </p:cNvPicPr>
          <p:nvPr/>
        </p:nvPicPr>
        <p:blipFill>
          <a:blip r:embed="rId3"/>
          <a:stretch>
            <a:fillRect/>
          </a:stretch>
        </p:blipFill>
        <p:spPr>
          <a:xfrm>
            <a:off x="107454" y="1958808"/>
            <a:ext cx="7200900" cy="2247900"/>
          </a:xfrm>
          <a:prstGeom prst="rect">
            <a:avLst/>
          </a:prstGeom>
        </p:spPr>
      </p:pic>
    </p:spTree>
    <p:extLst>
      <p:ext uri="{BB962C8B-B14F-4D97-AF65-F5344CB8AC3E}">
        <p14:creationId xmlns:p14="http://schemas.microsoft.com/office/powerpoint/2010/main" val="2057165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VRIO Framework</a:t>
            </a:r>
          </a:p>
        </p:txBody>
      </p:sp>
      <p:pic>
        <p:nvPicPr>
          <p:cNvPr id="4" name="Picture 3"/>
          <p:cNvPicPr>
            <a:picLocks noChangeAspect="1"/>
          </p:cNvPicPr>
          <p:nvPr/>
        </p:nvPicPr>
        <p:blipFill>
          <a:blip r:embed="rId2"/>
          <a:stretch>
            <a:fillRect/>
          </a:stretch>
        </p:blipFill>
        <p:spPr>
          <a:xfrm>
            <a:off x="467544" y="2348880"/>
            <a:ext cx="8288060" cy="3577580"/>
          </a:xfrm>
          <a:prstGeom prst="rect">
            <a:avLst/>
          </a:prstGeom>
        </p:spPr>
      </p:pic>
    </p:spTree>
    <p:extLst>
      <p:ext uri="{BB962C8B-B14F-4D97-AF65-F5344CB8AC3E}">
        <p14:creationId xmlns:p14="http://schemas.microsoft.com/office/powerpoint/2010/main" val="149797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VRIN or VRIO</a:t>
            </a:r>
          </a:p>
        </p:txBody>
      </p:sp>
      <p:sp>
        <p:nvSpPr>
          <p:cNvPr id="3" name="Content Placeholder 2"/>
          <p:cNvSpPr>
            <a:spLocks noGrp="1"/>
          </p:cNvSpPr>
          <p:nvPr>
            <p:ph idx="1"/>
          </p:nvPr>
        </p:nvSpPr>
        <p:spPr>
          <a:xfrm>
            <a:off x="755576" y="2132856"/>
            <a:ext cx="7992888" cy="3886200"/>
          </a:xfrm>
        </p:spPr>
        <p:txBody>
          <a:bodyPr/>
          <a:lstStyle/>
          <a:p>
            <a:r>
              <a:rPr lang="en-GB" dirty="0"/>
              <a:t>Organisational factors are easier to qualify or quantify</a:t>
            </a:r>
          </a:p>
          <a:p>
            <a:endParaRPr lang="en-GB" dirty="0"/>
          </a:p>
          <a:p>
            <a:r>
              <a:rPr lang="en-GB" dirty="0"/>
              <a:t>For your coursework, it’s up to you which you use.</a:t>
            </a:r>
          </a:p>
          <a:p>
            <a:endParaRPr lang="en-GB" dirty="0"/>
          </a:p>
          <a:p>
            <a:r>
              <a:rPr lang="en-GB" dirty="0"/>
              <a:t>Look at some case study examples …</a:t>
            </a:r>
          </a:p>
        </p:txBody>
      </p:sp>
    </p:spTree>
    <p:extLst>
      <p:ext uri="{BB962C8B-B14F-4D97-AF65-F5344CB8AC3E}">
        <p14:creationId xmlns:p14="http://schemas.microsoft.com/office/powerpoint/2010/main" val="3696198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2852936"/>
            <a:ext cx="8348871" cy="2087488"/>
          </a:xfrm>
        </p:spPr>
        <p:txBody>
          <a:bodyPr/>
          <a:lstStyle/>
          <a:p>
            <a:pPr marL="273050" lvl="1" eaLnBrk="1" hangingPunct="1">
              <a:defRPr/>
            </a:pPr>
            <a:r>
              <a:rPr lang="en-US" altLang="en-US" sz="2400" dirty="0"/>
              <a:t>The development of strategies to exploit opportunities and manage threats in the business environment in light of corporate strengths and weaknesses.</a:t>
            </a:r>
          </a:p>
          <a:p>
            <a:pPr eaLnBrk="1" hangingPunct="1"/>
            <a:r>
              <a:rPr lang="en-US" altLang="en-US" dirty="0"/>
              <a:t>In this phase, managers build awareness and make plans to create new customer value</a:t>
            </a:r>
          </a:p>
          <a:p>
            <a:pPr marL="547688" lvl="2" eaLnBrk="1" hangingPunct="1"/>
            <a:r>
              <a:rPr lang="en-US" altLang="en-US" dirty="0"/>
              <a:t>Be conscious of own abilities and limitations</a:t>
            </a:r>
          </a:p>
          <a:p>
            <a:pPr marL="547688" lvl="2" eaLnBrk="1" hangingPunct="1"/>
            <a:r>
              <a:rPr lang="en-US" altLang="en-US" dirty="0"/>
              <a:t>Develop clear vision of what the customer needs are and what the customer is looking for</a:t>
            </a:r>
          </a:p>
          <a:p>
            <a:pPr marL="547688" lvl="2" eaLnBrk="1" hangingPunct="1"/>
            <a:r>
              <a:rPr lang="en-US" altLang="en-US" dirty="0"/>
              <a:t>Moves from Capability Evaluation to Knowledge Building and e-Business Design</a:t>
            </a:r>
          </a:p>
          <a:p>
            <a:pPr marL="273050" lvl="1" eaLnBrk="1" hangingPunct="1"/>
            <a:endParaRPr lang="en-US" altLang="en-US" dirty="0"/>
          </a:p>
          <a:p>
            <a:pPr eaLnBrk="1" hangingPunct="1">
              <a:defRPr/>
            </a:pPr>
            <a:endParaRPr lang="en-GB" dirty="0"/>
          </a:p>
        </p:txBody>
      </p:sp>
      <p:sp>
        <p:nvSpPr>
          <p:cNvPr id="22531" name="Title 1"/>
          <p:cNvSpPr>
            <a:spLocks noGrp="1"/>
          </p:cNvSpPr>
          <p:nvPr>
            <p:ph type="title"/>
          </p:nvPr>
        </p:nvSpPr>
        <p:spPr>
          <a:xfrm>
            <a:off x="755650" y="620713"/>
            <a:ext cx="6781800" cy="877887"/>
          </a:xfrm>
        </p:spPr>
        <p:txBody>
          <a:bodyPr/>
          <a:lstStyle/>
          <a:p>
            <a:pPr eaLnBrk="1" hangingPunct="1"/>
            <a:r>
              <a:rPr lang="en-GB" altLang="en-US" dirty="0"/>
              <a:t>Strategy Formulation</a:t>
            </a:r>
          </a:p>
        </p:txBody>
      </p:sp>
      <p:grpSp>
        <p:nvGrpSpPr>
          <p:cNvPr id="22532" name="Group 14"/>
          <p:cNvGrpSpPr>
            <a:grpSpLocks/>
          </p:cNvGrpSpPr>
          <p:nvPr/>
        </p:nvGrpSpPr>
        <p:grpSpPr bwMode="auto">
          <a:xfrm>
            <a:off x="7451725" y="635000"/>
            <a:ext cx="908050" cy="696913"/>
            <a:chOff x="3935" y="1824"/>
            <a:chExt cx="620" cy="439"/>
          </a:xfrm>
        </p:grpSpPr>
        <p:sp>
          <p:nvSpPr>
            <p:cNvPr id="22533" name="Freeform 15"/>
            <p:cNvSpPr>
              <a:spLocks/>
            </p:cNvSpPr>
            <p:nvPr/>
          </p:nvSpPr>
          <p:spPr bwMode="auto">
            <a:xfrm rot="-5400000">
              <a:off x="4199" y="1962"/>
              <a:ext cx="312" cy="289"/>
            </a:xfrm>
            <a:custGeom>
              <a:avLst/>
              <a:gdLst>
                <a:gd name="T0" fmla="*/ 0 w 4233"/>
                <a:gd name="T1" fmla="*/ 0 h 1700"/>
                <a:gd name="T2" fmla="*/ 0 w 4233"/>
                <a:gd name="T3" fmla="*/ 0 h 1700"/>
                <a:gd name="T4" fmla="*/ 0 w 4233"/>
                <a:gd name="T5" fmla="*/ 0 h 1700"/>
                <a:gd name="T6" fmla="*/ 0 w 4233"/>
                <a:gd name="T7" fmla="*/ 0 h 1700"/>
                <a:gd name="T8" fmla="*/ 0 w 4233"/>
                <a:gd name="T9" fmla="*/ 0 h 1700"/>
                <a:gd name="T10" fmla="*/ 0 w 4233"/>
                <a:gd name="T11" fmla="*/ 0 h 1700"/>
                <a:gd name="T12" fmla="*/ 0 w 4233"/>
                <a:gd name="T13" fmla="*/ 0 h 1700"/>
                <a:gd name="T14" fmla="*/ 0 w 4233"/>
                <a:gd name="T15" fmla="*/ 0 h 1700"/>
                <a:gd name="T16" fmla="*/ 0 w 4233"/>
                <a:gd name="T17" fmla="*/ 0 h 1700"/>
                <a:gd name="T18" fmla="*/ 0 w 4233"/>
                <a:gd name="T19" fmla="*/ 0 h 1700"/>
                <a:gd name="T20" fmla="*/ 0 w 4233"/>
                <a:gd name="T21" fmla="*/ 0 h 1700"/>
                <a:gd name="T22" fmla="*/ 0 w 4233"/>
                <a:gd name="T23" fmla="*/ 0 h 1700"/>
                <a:gd name="T24" fmla="*/ 0 w 4233"/>
                <a:gd name="T25" fmla="*/ 0 h 1700"/>
                <a:gd name="T26" fmla="*/ 0 w 4233"/>
                <a:gd name="T27" fmla="*/ 0 h 1700"/>
                <a:gd name="T28" fmla="*/ 0 w 4233"/>
                <a:gd name="T29" fmla="*/ 0 h 1700"/>
                <a:gd name="T30" fmla="*/ 0 w 4233"/>
                <a:gd name="T31" fmla="*/ 0 h 1700"/>
                <a:gd name="T32" fmla="*/ 0 w 4233"/>
                <a:gd name="T33" fmla="*/ 0 h 1700"/>
                <a:gd name="T34" fmla="*/ 0 w 4233"/>
                <a:gd name="T35" fmla="*/ 0 h 1700"/>
                <a:gd name="T36" fmla="*/ 0 w 4233"/>
                <a:gd name="T37" fmla="*/ 0 h 1700"/>
                <a:gd name="T38" fmla="*/ 0 w 4233"/>
                <a:gd name="T39" fmla="*/ 0 h 1700"/>
                <a:gd name="T40" fmla="*/ 0 w 4233"/>
                <a:gd name="T41" fmla="*/ 0 h 1700"/>
                <a:gd name="T42" fmla="*/ 0 w 4233"/>
                <a:gd name="T43" fmla="*/ 0 h 1700"/>
                <a:gd name="T44" fmla="*/ 0 w 4233"/>
                <a:gd name="T45" fmla="*/ 0 h 1700"/>
                <a:gd name="T46" fmla="*/ 0 w 4233"/>
                <a:gd name="T47" fmla="*/ 0 h 1700"/>
                <a:gd name="T48" fmla="*/ 0 w 4233"/>
                <a:gd name="T49" fmla="*/ 0 h 1700"/>
                <a:gd name="T50" fmla="*/ 0 w 4233"/>
                <a:gd name="T51" fmla="*/ 0 h 1700"/>
                <a:gd name="T52" fmla="*/ 0 w 4233"/>
                <a:gd name="T53" fmla="*/ 0 h 1700"/>
                <a:gd name="T54" fmla="*/ 0 w 4233"/>
                <a:gd name="T55" fmla="*/ 0 h 1700"/>
                <a:gd name="T56" fmla="*/ 0 w 4233"/>
                <a:gd name="T57" fmla="*/ 0 h 1700"/>
                <a:gd name="T58" fmla="*/ 0 w 4233"/>
                <a:gd name="T59" fmla="*/ 0 h 1700"/>
                <a:gd name="T60" fmla="*/ 0 w 4233"/>
                <a:gd name="T61" fmla="*/ 0 h 1700"/>
                <a:gd name="T62" fmla="*/ 0 w 4233"/>
                <a:gd name="T63" fmla="*/ 0 h 1700"/>
                <a:gd name="T64" fmla="*/ 0 w 4233"/>
                <a:gd name="T65" fmla="*/ 0 h 1700"/>
                <a:gd name="T66" fmla="*/ 0 w 4233"/>
                <a:gd name="T67" fmla="*/ 0 h 1700"/>
                <a:gd name="T68" fmla="*/ 0 w 4233"/>
                <a:gd name="T69" fmla="*/ 0 h 1700"/>
                <a:gd name="T70" fmla="*/ 0 w 4233"/>
                <a:gd name="T71" fmla="*/ 0 h 1700"/>
                <a:gd name="T72" fmla="*/ 0 w 4233"/>
                <a:gd name="T73" fmla="*/ 0 h 1700"/>
                <a:gd name="T74" fmla="*/ 0 w 4233"/>
                <a:gd name="T75" fmla="*/ 0 h 1700"/>
                <a:gd name="T76" fmla="*/ 0 w 4233"/>
                <a:gd name="T77" fmla="*/ 0 h 1700"/>
                <a:gd name="T78" fmla="*/ 0 w 4233"/>
                <a:gd name="T79" fmla="*/ 0 h 17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33"/>
                <a:gd name="T121" fmla="*/ 0 h 1700"/>
                <a:gd name="T122" fmla="*/ 4233 w 4233"/>
                <a:gd name="T123" fmla="*/ 1700 h 170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33" h="1700">
                  <a:moveTo>
                    <a:pt x="0" y="0"/>
                  </a:moveTo>
                  <a:lnTo>
                    <a:pt x="176" y="0"/>
                  </a:lnTo>
                  <a:lnTo>
                    <a:pt x="327" y="4"/>
                  </a:lnTo>
                  <a:lnTo>
                    <a:pt x="493" y="11"/>
                  </a:lnTo>
                  <a:lnTo>
                    <a:pt x="661" y="17"/>
                  </a:lnTo>
                  <a:lnTo>
                    <a:pt x="845" y="29"/>
                  </a:lnTo>
                  <a:lnTo>
                    <a:pt x="1022" y="45"/>
                  </a:lnTo>
                  <a:lnTo>
                    <a:pt x="1179" y="57"/>
                  </a:lnTo>
                  <a:lnTo>
                    <a:pt x="1355" y="75"/>
                  </a:lnTo>
                  <a:lnTo>
                    <a:pt x="1513" y="95"/>
                  </a:lnTo>
                  <a:lnTo>
                    <a:pt x="1659" y="113"/>
                  </a:lnTo>
                  <a:lnTo>
                    <a:pt x="1828" y="138"/>
                  </a:lnTo>
                  <a:lnTo>
                    <a:pt x="2031" y="176"/>
                  </a:lnTo>
                  <a:lnTo>
                    <a:pt x="2207" y="208"/>
                  </a:lnTo>
                  <a:lnTo>
                    <a:pt x="2403" y="252"/>
                  </a:lnTo>
                  <a:lnTo>
                    <a:pt x="2606" y="302"/>
                  </a:lnTo>
                  <a:lnTo>
                    <a:pt x="2795" y="352"/>
                  </a:lnTo>
                  <a:lnTo>
                    <a:pt x="2946" y="403"/>
                  </a:lnTo>
                  <a:lnTo>
                    <a:pt x="3136" y="466"/>
                  </a:lnTo>
                  <a:lnTo>
                    <a:pt x="3293" y="529"/>
                  </a:lnTo>
                  <a:lnTo>
                    <a:pt x="3432" y="585"/>
                  </a:lnTo>
                  <a:lnTo>
                    <a:pt x="3545" y="648"/>
                  </a:lnTo>
                  <a:lnTo>
                    <a:pt x="3658" y="705"/>
                  </a:lnTo>
                  <a:lnTo>
                    <a:pt x="3748" y="761"/>
                  </a:lnTo>
                  <a:lnTo>
                    <a:pt x="3823" y="811"/>
                  </a:lnTo>
                  <a:lnTo>
                    <a:pt x="3906" y="876"/>
                  </a:lnTo>
                  <a:lnTo>
                    <a:pt x="3987" y="939"/>
                  </a:lnTo>
                  <a:lnTo>
                    <a:pt x="4050" y="1001"/>
                  </a:lnTo>
                  <a:lnTo>
                    <a:pt x="4140" y="1120"/>
                  </a:lnTo>
                  <a:lnTo>
                    <a:pt x="4196" y="1223"/>
                  </a:lnTo>
                  <a:lnTo>
                    <a:pt x="4208" y="1266"/>
                  </a:lnTo>
                  <a:lnTo>
                    <a:pt x="4233" y="1353"/>
                  </a:lnTo>
                  <a:lnTo>
                    <a:pt x="4233" y="1423"/>
                  </a:lnTo>
                  <a:lnTo>
                    <a:pt x="4233" y="1700"/>
                  </a:lnTo>
                  <a:lnTo>
                    <a:pt x="4057" y="1567"/>
                  </a:lnTo>
                  <a:lnTo>
                    <a:pt x="3211" y="957"/>
                  </a:lnTo>
                  <a:lnTo>
                    <a:pt x="1986" y="635"/>
                  </a:lnTo>
                  <a:lnTo>
                    <a:pt x="722" y="466"/>
                  </a:lnTo>
                  <a:lnTo>
                    <a:pt x="0" y="428"/>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534" name="Rectangle 16"/>
            <p:cNvSpPr>
              <a:spLocks noChangeArrowheads="1"/>
            </p:cNvSpPr>
            <p:nvPr/>
          </p:nvSpPr>
          <p:spPr bwMode="auto">
            <a:xfrm rot="-5400000">
              <a:off x="4416" y="1947"/>
              <a:ext cx="106" cy="59"/>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en-US" sz="2400">
                <a:solidFill>
                  <a:schemeClr val="tx2"/>
                </a:solidFill>
                <a:latin typeface="Tahoma" pitchFamily="34" charset="0"/>
              </a:endParaRPr>
            </a:p>
          </p:txBody>
        </p:sp>
        <p:sp>
          <p:nvSpPr>
            <p:cNvPr id="22535" name="Freeform 17"/>
            <p:cNvSpPr>
              <a:spLocks/>
            </p:cNvSpPr>
            <p:nvPr/>
          </p:nvSpPr>
          <p:spPr bwMode="auto">
            <a:xfrm rot="-5400000">
              <a:off x="4474" y="1949"/>
              <a:ext cx="106" cy="57"/>
            </a:xfrm>
            <a:custGeom>
              <a:avLst/>
              <a:gdLst>
                <a:gd name="T0" fmla="*/ 0 w 1438"/>
                <a:gd name="T1" fmla="*/ 0 h 332"/>
                <a:gd name="T2" fmla="*/ 0 w 1438"/>
                <a:gd name="T3" fmla="*/ 0 h 332"/>
                <a:gd name="T4" fmla="*/ 0 w 1438"/>
                <a:gd name="T5" fmla="*/ 0 h 332"/>
                <a:gd name="T6" fmla="*/ 0 w 1438"/>
                <a:gd name="T7" fmla="*/ 0 h 332"/>
                <a:gd name="T8" fmla="*/ 0 60000 65536"/>
                <a:gd name="T9" fmla="*/ 0 60000 65536"/>
                <a:gd name="T10" fmla="*/ 0 60000 65536"/>
                <a:gd name="T11" fmla="*/ 0 60000 65536"/>
                <a:gd name="T12" fmla="*/ 0 w 1438"/>
                <a:gd name="T13" fmla="*/ 0 h 332"/>
                <a:gd name="T14" fmla="*/ 1438 w 1438"/>
                <a:gd name="T15" fmla="*/ 332 h 332"/>
              </a:gdLst>
              <a:ahLst/>
              <a:cxnLst>
                <a:cxn ang="T8">
                  <a:pos x="T0" y="T1"/>
                </a:cxn>
                <a:cxn ang="T9">
                  <a:pos x="T2" y="T3"/>
                </a:cxn>
                <a:cxn ang="T10">
                  <a:pos x="T4" y="T5"/>
                </a:cxn>
                <a:cxn ang="T11">
                  <a:pos x="T6" y="T7"/>
                </a:cxn>
              </a:cxnLst>
              <a:rect l="T12" t="T13" r="T14" b="T15"/>
              <a:pathLst>
                <a:path w="1438" h="332">
                  <a:moveTo>
                    <a:pt x="0" y="0"/>
                  </a:moveTo>
                  <a:lnTo>
                    <a:pt x="1438" y="0"/>
                  </a:lnTo>
                  <a:lnTo>
                    <a:pt x="719" y="332"/>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536" name="Freeform 18"/>
            <p:cNvSpPr>
              <a:spLocks/>
            </p:cNvSpPr>
            <p:nvPr/>
          </p:nvSpPr>
          <p:spPr bwMode="auto">
            <a:xfrm rot="-5400000">
              <a:off x="4231" y="1996"/>
              <a:ext cx="312" cy="222"/>
            </a:xfrm>
            <a:custGeom>
              <a:avLst/>
              <a:gdLst>
                <a:gd name="T0" fmla="*/ 0 w 4229"/>
                <a:gd name="T1" fmla="*/ 0 h 1308"/>
                <a:gd name="T2" fmla="*/ 0 w 4229"/>
                <a:gd name="T3" fmla="*/ 0 h 1308"/>
                <a:gd name="T4" fmla="*/ 0 w 4229"/>
                <a:gd name="T5" fmla="*/ 0 h 1308"/>
                <a:gd name="T6" fmla="*/ 0 w 4229"/>
                <a:gd name="T7" fmla="*/ 0 h 1308"/>
                <a:gd name="T8" fmla="*/ 0 w 4229"/>
                <a:gd name="T9" fmla="*/ 0 h 1308"/>
                <a:gd name="T10" fmla="*/ 0 w 4229"/>
                <a:gd name="T11" fmla="*/ 0 h 1308"/>
                <a:gd name="T12" fmla="*/ 0 w 4229"/>
                <a:gd name="T13" fmla="*/ 0 h 1308"/>
                <a:gd name="T14" fmla="*/ 0 w 4229"/>
                <a:gd name="T15" fmla="*/ 0 h 1308"/>
                <a:gd name="T16" fmla="*/ 0 w 4229"/>
                <a:gd name="T17" fmla="*/ 0 h 1308"/>
                <a:gd name="T18" fmla="*/ 0 w 4229"/>
                <a:gd name="T19" fmla="*/ 0 h 1308"/>
                <a:gd name="T20" fmla="*/ 0 w 4229"/>
                <a:gd name="T21" fmla="*/ 0 h 1308"/>
                <a:gd name="T22" fmla="*/ 0 w 4229"/>
                <a:gd name="T23" fmla="*/ 0 h 1308"/>
                <a:gd name="T24" fmla="*/ 0 w 4229"/>
                <a:gd name="T25" fmla="*/ 0 h 1308"/>
                <a:gd name="T26" fmla="*/ 0 w 4229"/>
                <a:gd name="T27" fmla="*/ 0 h 1308"/>
                <a:gd name="T28" fmla="*/ 0 w 4229"/>
                <a:gd name="T29" fmla="*/ 0 h 1308"/>
                <a:gd name="T30" fmla="*/ 0 w 4229"/>
                <a:gd name="T31" fmla="*/ 0 h 1308"/>
                <a:gd name="T32" fmla="*/ 0 w 4229"/>
                <a:gd name="T33" fmla="*/ 0 h 1308"/>
                <a:gd name="T34" fmla="*/ 0 w 4229"/>
                <a:gd name="T35" fmla="*/ 0 h 1308"/>
                <a:gd name="T36" fmla="*/ 0 w 4229"/>
                <a:gd name="T37" fmla="*/ 0 h 1308"/>
                <a:gd name="T38" fmla="*/ 0 w 4229"/>
                <a:gd name="T39" fmla="*/ 0 h 1308"/>
                <a:gd name="T40" fmla="*/ 0 w 4229"/>
                <a:gd name="T41" fmla="*/ 0 h 1308"/>
                <a:gd name="T42" fmla="*/ 0 w 4229"/>
                <a:gd name="T43" fmla="*/ 0 h 1308"/>
                <a:gd name="T44" fmla="*/ 0 w 4229"/>
                <a:gd name="T45" fmla="*/ 0 h 1308"/>
                <a:gd name="T46" fmla="*/ 0 w 4229"/>
                <a:gd name="T47" fmla="*/ 0 h 1308"/>
                <a:gd name="T48" fmla="*/ 0 w 4229"/>
                <a:gd name="T49" fmla="*/ 0 h 1308"/>
                <a:gd name="T50" fmla="*/ 0 w 4229"/>
                <a:gd name="T51" fmla="*/ 0 h 1308"/>
                <a:gd name="T52" fmla="*/ 0 w 4229"/>
                <a:gd name="T53" fmla="*/ 0 h 1308"/>
                <a:gd name="T54" fmla="*/ 0 w 4229"/>
                <a:gd name="T55" fmla="*/ 0 h 1308"/>
                <a:gd name="T56" fmla="*/ 0 w 4229"/>
                <a:gd name="T57" fmla="*/ 0 h 1308"/>
                <a:gd name="T58" fmla="*/ 0 w 4229"/>
                <a:gd name="T59" fmla="*/ 0 h 1308"/>
                <a:gd name="T60" fmla="*/ 0 w 4229"/>
                <a:gd name="T61" fmla="*/ 0 h 1308"/>
                <a:gd name="T62" fmla="*/ 0 w 4229"/>
                <a:gd name="T63" fmla="*/ 0 h 1308"/>
                <a:gd name="T64" fmla="*/ 0 w 4229"/>
                <a:gd name="T65" fmla="*/ 0 h 1308"/>
                <a:gd name="T66" fmla="*/ 0 w 4229"/>
                <a:gd name="T67" fmla="*/ 0 h 1308"/>
                <a:gd name="T68" fmla="*/ 0 w 4229"/>
                <a:gd name="T69" fmla="*/ 0 h 1308"/>
                <a:gd name="T70" fmla="*/ 0 w 4229"/>
                <a:gd name="T71" fmla="*/ 0 h 1308"/>
                <a:gd name="T72" fmla="*/ 0 w 4229"/>
                <a:gd name="T73" fmla="*/ 0 h 1308"/>
                <a:gd name="T74" fmla="*/ 0 w 4229"/>
                <a:gd name="T75" fmla="*/ 0 h 1308"/>
                <a:gd name="T76" fmla="*/ 0 w 4229"/>
                <a:gd name="T77" fmla="*/ 0 h 1308"/>
                <a:gd name="T78" fmla="*/ 0 w 4229"/>
                <a:gd name="T79" fmla="*/ 0 h 13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29"/>
                <a:gd name="T121" fmla="*/ 0 h 1308"/>
                <a:gd name="T122" fmla="*/ 4229 w 4229"/>
                <a:gd name="T123" fmla="*/ 1308 h 130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29" h="1308">
                  <a:moveTo>
                    <a:pt x="0" y="207"/>
                  </a:moveTo>
                  <a:lnTo>
                    <a:pt x="110" y="207"/>
                  </a:lnTo>
                  <a:lnTo>
                    <a:pt x="250" y="208"/>
                  </a:lnTo>
                  <a:lnTo>
                    <a:pt x="363" y="211"/>
                  </a:lnTo>
                  <a:lnTo>
                    <a:pt x="477" y="215"/>
                  </a:lnTo>
                  <a:lnTo>
                    <a:pt x="603" y="221"/>
                  </a:lnTo>
                  <a:lnTo>
                    <a:pt x="717" y="228"/>
                  </a:lnTo>
                  <a:lnTo>
                    <a:pt x="847" y="236"/>
                  </a:lnTo>
                  <a:lnTo>
                    <a:pt x="952" y="245"/>
                  </a:lnTo>
                  <a:lnTo>
                    <a:pt x="1085" y="257"/>
                  </a:lnTo>
                  <a:lnTo>
                    <a:pt x="1214" y="271"/>
                  </a:lnTo>
                  <a:lnTo>
                    <a:pt x="1353" y="287"/>
                  </a:lnTo>
                  <a:lnTo>
                    <a:pt x="1469" y="303"/>
                  </a:lnTo>
                  <a:lnTo>
                    <a:pt x="1576" y="317"/>
                  </a:lnTo>
                  <a:lnTo>
                    <a:pt x="1698" y="336"/>
                  </a:lnTo>
                  <a:lnTo>
                    <a:pt x="1876" y="366"/>
                  </a:lnTo>
                  <a:lnTo>
                    <a:pt x="2037" y="400"/>
                  </a:lnTo>
                  <a:lnTo>
                    <a:pt x="2231" y="445"/>
                  </a:lnTo>
                  <a:lnTo>
                    <a:pt x="2357" y="478"/>
                  </a:lnTo>
                  <a:lnTo>
                    <a:pt x="2440" y="502"/>
                  </a:lnTo>
                  <a:lnTo>
                    <a:pt x="2598" y="550"/>
                  </a:lnTo>
                  <a:lnTo>
                    <a:pt x="2746" y="603"/>
                  </a:lnTo>
                  <a:lnTo>
                    <a:pt x="2857" y="645"/>
                  </a:lnTo>
                  <a:lnTo>
                    <a:pt x="2941" y="680"/>
                  </a:lnTo>
                  <a:lnTo>
                    <a:pt x="3033" y="725"/>
                  </a:lnTo>
                  <a:lnTo>
                    <a:pt x="3111" y="767"/>
                  </a:lnTo>
                  <a:lnTo>
                    <a:pt x="3177" y="804"/>
                  </a:lnTo>
                  <a:lnTo>
                    <a:pt x="3251" y="853"/>
                  </a:lnTo>
                  <a:lnTo>
                    <a:pt x="3315" y="899"/>
                  </a:lnTo>
                  <a:lnTo>
                    <a:pt x="3370" y="946"/>
                  </a:lnTo>
                  <a:lnTo>
                    <a:pt x="3419" y="988"/>
                  </a:lnTo>
                  <a:lnTo>
                    <a:pt x="3457" y="1030"/>
                  </a:lnTo>
                  <a:lnTo>
                    <a:pt x="3486" y="1067"/>
                  </a:lnTo>
                  <a:lnTo>
                    <a:pt x="3511" y="1109"/>
                  </a:lnTo>
                  <a:lnTo>
                    <a:pt x="3532" y="1147"/>
                  </a:lnTo>
                  <a:lnTo>
                    <a:pt x="3545" y="1181"/>
                  </a:lnTo>
                  <a:lnTo>
                    <a:pt x="3560" y="1225"/>
                  </a:lnTo>
                  <a:lnTo>
                    <a:pt x="3566" y="1266"/>
                  </a:lnTo>
                  <a:lnTo>
                    <a:pt x="3569" y="1308"/>
                  </a:lnTo>
                  <a:lnTo>
                    <a:pt x="4229" y="1308"/>
                  </a:lnTo>
                  <a:lnTo>
                    <a:pt x="4224" y="1241"/>
                  </a:lnTo>
                  <a:lnTo>
                    <a:pt x="4211" y="1184"/>
                  </a:lnTo>
                  <a:lnTo>
                    <a:pt x="4194" y="1135"/>
                  </a:lnTo>
                  <a:lnTo>
                    <a:pt x="4173" y="1095"/>
                  </a:lnTo>
                  <a:lnTo>
                    <a:pt x="4149" y="1053"/>
                  </a:lnTo>
                  <a:lnTo>
                    <a:pt x="4116" y="1007"/>
                  </a:lnTo>
                  <a:lnTo>
                    <a:pt x="4086" y="971"/>
                  </a:lnTo>
                  <a:lnTo>
                    <a:pt x="4037" y="920"/>
                  </a:lnTo>
                  <a:lnTo>
                    <a:pt x="3990" y="876"/>
                  </a:lnTo>
                  <a:lnTo>
                    <a:pt x="3939" y="832"/>
                  </a:lnTo>
                  <a:lnTo>
                    <a:pt x="3879" y="788"/>
                  </a:lnTo>
                  <a:lnTo>
                    <a:pt x="3828" y="751"/>
                  </a:lnTo>
                  <a:lnTo>
                    <a:pt x="3741" y="699"/>
                  </a:lnTo>
                  <a:lnTo>
                    <a:pt x="3657" y="650"/>
                  </a:lnTo>
                  <a:lnTo>
                    <a:pt x="3531" y="590"/>
                  </a:lnTo>
                  <a:lnTo>
                    <a:pt x="3406" y="536"/>
                  </a:lnTo>
                  <a:lnTo>
                    <a:pt x="3281" y="485"/>
                  </a:lnTo>
                  <a:lnTo>
                    <a:pt x="3167" y="443"/>
                  </a:lnTo>
                  <a:lnTo>
                    <a:pt x="3008" y="390"/>
                  </a:lnTo>
                  <a:lnTo>
                    <a:pt x="2824" y="336"/>
                  </a:lnTo>
                  <a:lnTo>
                    <a:pt x="2641" y="291"/>
                  </a:lnTo>
                  <a:lnTo>
                    <a:pt x="2475" y="253"/>
                  </a:lnTo>
                  <a:lnTo>
                    <a:pt x="2361" y="228"/>
                  </a:lnTo>
                  <a:lnTo>
                    <a:pt x="2220" y="199"/>
                  </a:lnTo>
                  <a:lnTo>
                    <a:pt x="2118" y="179"/>
                  </a:lnTo>
                  <a:lnTo>
                    <a:pt x="2002" y="161"/>
                  </a:lnTo>
                  <a:lnTo>
                    <a:pt x="1884" y="141"/>
                  </a:lnTo>
                  <a:lnTo>
                    <a:pt x="1769" y="124"/>
                  </a:lnTo>
                  <a:lnTo>
                    <a:pt x="1618" y="103"/>
                  </a:lnTo>
                  <a:lnTo>
                    <a:pt x="1485" y="89"/>
                  </a:lnTo>
                  <a:lnTo>
                    <a:pt x="1343" y="73"/>
                  </a:lnTo>
                  <a:lnTo>
                    <a:pt x="1172" y="56"/>
                  </a:lnTo>
                  <a:lnTo>
                    <a:pt x="1001" y="40"/>
                  </a:lnTo>
                  <a:lnTo>
                    <a:pt x="864" y="32"/>
                  </a:lnTo>
                  <a:lnTo>
                    <a:pt x="706" y="21"/>
                  </a:lnTo>
                  <a:lnTo>
                    <a:pt x="540" y="15"/>
                  </a:lnTo>
                  <a:lnTo>
                    <a:pt x="314" y="7"/>
                  </a:lnTo>
                  <a:lnTo>
                    <a:pt x="110" y="4"/>
                  </a:lnTo>
                  <a:lnTo>
                    <a:pt x="0" y="0"/>
                  </a:lnTo>
                  <a:lnTo>
                    <a:pt x="0" y="20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537" name="Freeform 19"/>
            <p:cNvSpPr>
              <a:spLocks/>
            </p:cNvSpPr>
            <p:nvPr/>
          </p:nvSpPr>
          <p:spPr bwMode="auto">
            <a:xfrm rot="-5400000">
              <a:off x="3980" y="1962"/>
              <a:ext cx="312" cy="289"/>
            </a:xfrm>
            <a:custGeom>
              <a:avLst/>
              <a:gdLst>
                <a:gd name="T0" fmla="*/ 0 w 4235"/>
                <a:gd name="T1" fmla="*/ 0 h 1700"/>
                <a:gd name="T2" fmla="*/ 0 w 4235"/>
                <a:gd name="T3" fmla="*/ 0 h 1700"/>
                <a:gd name="T4" fmla="*/ 0 w 4235"/>
                <a:gd name="T5" fmla="*/ 0 h 1700"/>
                <a:gd name="T6" fmla="*/ 0 w 4235"/>
                <a:gd name="T7" fmla="*/ 0 h 1700"/>
                <a:gd name="T8" fmla="*/ 0 w 4235"/>
                <a:gd name="T9" fmla="*/ 0 h 1700"/>
                <a:gd name="T10" fmla="*/ 0 w 4235"/>
                <a:gd name="T11" fmla="*/ 0 h 1700"/>
                <a:gd name="T12" fmla="*/ 0 w 4235"/>
                <a:gd name="T13" fmla="*/ 0 h 1700"/>
                <a:gd name="T14" fmla="*/ 0 w 4235"/>
                <a:gd name="T15" fmla="*/ 0 h 1700"/>
                <a:gd name="T16" fmla="*/ 0 w 4235"/>
                <a:gd name="T17" fmla="*/ 0 h 1700"/>
                <a:gd name="T18" fmla="*/ 0 w 4235"/>
                <a:gd name="T19" fmla="*/ 0 h 1700"/>
                <a:gd name="T20" fmla="*/ 0 w 4235"/>
                <a:gd name="T21" fmla="*/ 0 h 1700"/>
                <a:gd name="T22" fmla="*/ 0 w 4235"/>
                <a:gd name="T23" fmla="*/ 0 h 1700"/>
                <a:gd name="T24" fmla="*/ 0 w 4235"/>
                <a:gd name="T25" fmla="*/ 0 h 1700"/>
                <a:gd name="T26" fmla="*/ 0 w 4235"/>
                <a:gd name="T27" fmla="*/ 0 h 1700"/>
                <a:gd name="T28" fmla="*/ 0 w 4235"/>
                <a:gd name="T29" fmla="*/ 0 h 1700"/>
                <a:gd name="T30" fmla="*/ 0 w 4235"/>
                <a:gd name="T31" fmla="*/ 0 h 1700"/>
                <a:gd name="T32" fmla="*/ 0 w 4235"/>
                <a:gd name="T33" fmla="*/ 0 h 1700"/>
                <a:gd name="T34" fmla="*/ 0 w 4235"/>
                <a:gd name="T35" fmla="*/ 0 h 1700"/>
                <a:gd name="T36" fmla="*/ 0 w 4235"/>
                <a:gd name="T37" fmla="*/ 0 h 1700"/>
                <a:gd name="T38" fmla="*/ 0 w 4235"/>
                <a:gd name="T39" fmla="*/ 0 h 1700"/>
                <a:gd name="T40" fmla="*/ 0 w 4235"/>
                <a:gd name="T41" fmla="*/ 0 h 1700"/>
                <a:gd name="T42" fmla="*/ 0 w 4235"/>
                <a:gd name="T43" fmla="*/ 0 h 1700"/>
                <a:gd name="T44" fmla="*/ 0 w 4235"/>
                <a:gd name="T45" fmla="*/ 0 h 1700"/>
                <a:gd name="T46" fmla="*/ 0 w 4235"/>
                <a:gd name="T47" fmla="*/ 0 h 1700"/>
                <a:gd name="T48" fmla="*/ 0 w 4235"/>
                <a:gd name="T49" fmla="*/ 0 h 1700"/>
                <a:gd name="T50" fmla="*/ 0 w 4235"/>
                <a:gd name="T51" fmla="*/ 0 h 1700"/>
                <a:gd name="T52" fmla="*/ 0 w 4235"/>
                <a:gd name="T53" fmla="*/ 0 h 1700"/>
                <a:gd name="T54" fmla="*/ 0 w 4235"/>
                <a:gd name="T55" fmla="*/ 0 h 1700"/>
                <a:gd name="T56" fmla="*/ 0 w 4235"/>
                <a:gd name="T57" fmla="*/ 0 h 1700"/>
                <a:gd name="T58" fmla="*/ 0 w 4235"/>
                <a:gd name="T59" fmla="*/ 0 h 1700"/>
                <a:gd name="T60" fmla="*/ 0 w 4235"/>
                <a:gd name="T61" fmla="*/ 0 h 1700"/>
                <a:gd name="T62" fmla="*/ 0 w 4235"/>
                <a:gd name="T63" fmla="*/ 0 h 1700"/>
                <a:gd name="T64" fmla="*/ 0 w 4235"/>
                <a:gd name="T65" fmla="*/ 0 h 1700"/>
                <a:gd name="T66" fmla="*/ 0 w 4235"/>
                <a:gd name="T67" fmla="*/ 0 h 1700"/>
                <a:gd name="T68" fmla="*/ 0 w 4235"/>
                <a:gd name="T69" fmla="*/ 0 h 1700"/>
                <a:gd name="T70" fmla="*/ 0 w 4235"/>
                <a:gd name="T71" fmla="*/ 0 h 1700"/>
                <a:gd name="T72" fmla="*/ 0 w 4235"/>
                <a:gd name="T73" fmla="*/ 0 h 1700"/>
                <a:gd name="T74" fmla="*/ 0 w 4235"/>
                <a:gd name="T75" fmla="*/ 0 h 1700"/>
                <a:gd name="T76" fmla="*/ 0 w 4235"/>
                <a:gd name="T77" fmla="*/ 0 h 1700"/>
                <a:gd name="T78" fmla="*/ 0 w 4235"/>
                <a:gd name="T79" fmla="*/ 0 h 17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35"/>
                <a:gd name="T121" fmla="*/ 0 h 1700"/>
                <a:gd name="T122" fmla="*/ 4235 w 4235"/>
                <a:gd name="T123" fmla="*/ 1700 h 170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35" h="1700">
                  <a:moveTo>
                    <a:pt x="0" y="1700"/>
                  </a:moveTo>
                  <a:lnTo>
                    <a:pt x="176" y="1700"/>
                  </a:lnTo>
                  <a:lnTo>
                    <a:pt x="329" y="1696"/>
                  </a:lnTo>
                  <a:lnTo>
                    <a:pt x="495" y="1689"/>
                  </a:lnTo>
                  <a:lnTo>
                    <a:pt x="663" y="1683"/>
                  </a:lnTo>
                  <a:lnTo>
                    <a:pt x="846" y="1671"/>
                  </a:lnTo>
                  <a:lnTo>
                    <a:pt x="1023" y="1655"/>
                  </a:lnTo>
                  <a:lnTo>
                    <a:pt x="1179" y="1643"/>
                  </a:lnTo>
                  <a:lnTo>
                    <a:pt x="1356" y="1625"/>
                  </a:lnTo>
                  <a:lnTo>
                    <a:pt x="1514" y="1605"/>
                  </a:lnTo>
                  <a:lnTo>
                    <a:pt x="1659" y="1587"/>
                  </a:lnTo>
                  <a:lnTo>
                    <a:pt x="1830" y="1562"/>
                  </a:lnTo>
                  <a:lnTo>
                    <a:pt x="2031" y="1524"/>
                  </a:lnTo>
                  <a:lnTo>
                    <a:pt x="2209" y="1492"/>
                  </a:lnTo>
                  <a:lnTo>
                    <a:pt x="2405" y="1448"/>
                  </a:lnTo>
                  <a:lnTo>
                    <a:pt x="2606" y="1398"/>
                  </a:lnTo>
                  <a:lnTo>
                    <a:pt x="2797" y="1347"/>
                  </a:lnTo>
                  <a:lnTo>
                    <a:pt x="2948" y="1297"/>
                  </a:lnTo>
                  <a:lnTo>
                    <a:pt x="3137" y="1234"/>
                  </a:lnTo>
                  <a:lnTo>
                    <a:pt x="3293" y="1171"/>
                  </a:lnTo>
                  <a:lnTo>
                    <a:pt x="3432" y="1115"/>
                  </a:lnTo>
                  <a:lnTo>
                    <a:pt x="3547" y="1052"/>
                  </a:lnTo>
                  <a:lnTo>
                    <a:pt x="3660" y="995"/>
                  </a:lnTo>
                  <a:lnTo>
                    <a:pt x="3748" y="939"/>
                  </a:lnTo>
                  <a:lnTo>
                    <a:pt x="3824" y="889"/>
                  </a:lnTo>
                  <a:lnTo>
                    <a:pt x="3906" y="824"/>
                  </a:lnTo>
                  <a:lnTo>
                    <a:pt x="3989" y="761"/>
                  </a:lnTo>
                  <a:lnTo>
                    <a:pt x="4052" y="698"/>
                  </a:lnTo>
                  <a:lnTo>
                    <a:pt x="4140" y="579"/>
                  </a:lnTo>
                  <a:lnTo>
                    <a:pt x="4197" y="477"/>
                  </a:lnTo>
                  <a:lnTo>
                    <a:pt x="4210" y="434"/>
                  </a:lnTo>
                  <a:lnTo>
                    <a:pt x="4235" y="347"/>
                  </a:lnTo>
                  <a:lnTo>
                    <a:pt x="4235" y="277"/>
                  </a:lnTo>
                  <a:lnTo>
                    <a:pt x="4235" y="0"/>
                  </a:lnTo>
                  <a:lnTo>
                    <a:pt x="4057" y="133"/>
                  </a:lnTo>
                  <a:lnTo>
                    <a:pt x="3212" y="743"/>
                  </a:lnTo>
                  <a:lnTo>
                    <a:pt x="1988" y="1065"/>
                  </a:lnTo>
                  <a:lnTo>
                    <a:pt x="722" y="1234"/>
                  </a:lnTo>
                  <a:lnTo>
                    <a:pt x="0" y="1272"/>
                  </a:lnTo>
                  <a:lnTo>
                    <a:pt x="0" y="170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538" name="Rectangle 20"/>
            <p:cNvSpPr>
              <a:spLocks noChangeArrowheads="1"/>
            </p:cNvSpPr>
            <p:nvPr/>
          </p:nvSpPr>
          <p:spPr bwMode="auto">
            <a:xfrm rot="-5400000">
              <a:off x="3969" y="1947"/>
              <a:ext cx="105" cy="59"/>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endParaRPr lang="en-US" altLang="en-US" sz="2400">
                <a:solidFill>
                  <a:schemeClr val="tx2"/>
                </a:solidFill>
                <a:latin typeface="Tahoma" pitchFamily="34" charset="0"/>
              </a:endParaRPr>
            </a:p>
          </p:txBody>
        </p:sp>
        <p:sp>
          <p:nvSpPr>
            <p:cNvPr id="22539" name="Freeform 21"/>
            <p:cNvSpPr>
              <a:spLocks/>
            </p:cNvSpPr>
            <p:nvPr/>
          </p:nvSpPr>
          <p:spPr bwMode="auto">
            <a:xfrm rot="-5400000">
              <a:off x="3911" y="1949"/>
              <a:ext cx="106" cy="57"/>
            </a:xfrm>
            <a:custGeom>
              <a:avLst/>
              <a:gdLst>
                <a:gd name="T0" fmla="*/ 0 w 1437"/>
                <a:gd name="T1" fmla="*/ 0 h 332"/>
                <a:gd name="T2" fmla="*/ 0 w 1437"/>
                <a:gd name="T3" fmla="*/ 0 h 332"/>
                <a:gd name="T4" fmla="*/ 0 w 1437"/>
                <a:gd name="T5" fmla="*/ 0 h 332"/>
                <a:gd name="T6" fmla="*/ 0 w 1437"/>
                <a:gd name="T7" fmla="*/ 0 h 332"/>
                <a:gd name="T8" fmla="*/ 0 60000 65536"/>
                <a:gd name="T9" fmla="*/ 0 60000 65536"/>
                <a:gd name="T10" fmla="*/ 0 60000 65536"/>
                <a:gd name="T11" fmla="*/ 0 60000 65536"/>
                <a:gd name="T12" fmla="*/ 0 w 1437"/>
                <a:gd name="T13" fmla="*/ 0 h 332"/>
                <a:gd name="T14" fmla="*/ 1437 w 1437"/>
                <a:gd name="T15" fmla="*/ 332 h 332"/>
              </a:gdLst>
              <a:ahLst/>
              <a:cxnLst>
                <a:cxn ang="T8">
                  <a:pos x="T0" y="T1"/>
                </a:cxn>
                <a:cxn ang="T9">
                  <a:pos x="T2" y="T3"/>
                </a:cxn>
                <a:cxn ang="T10">
                  <a:pos x="T4" y="T5"/>
                </a:cxn>
                <a:cxn ang="T11">
                  <a:pos x="T6" y="T7"/>
                </a:cxn>
              </a:cxnLst>
              <a:rect l="T12" t="T13" r="T14" b="T15"/>
              <a:pathLst>
                <a:path w="1437" h="332">
                  <a:moveTo>
                    <a:pt x="0" y="332"/>
                  </a:moveTo>
                  <a:lnTo>
                    <a:pt x="1437" y="332"/>
                  </a:lnTo>
                  <a:lnTo>
                    <a:pt x="718" y="0"/>
                  </a:lnTo>
                  <a:lnTo>
                    <a:pt x="0" y="33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540" name="Freeform 22"/>
            <p:cNvSpPr>
              <a:spLocks/>
            </p:cNvSpPr>
            <p:nvPr/>
          </p:nvSpPr>
          <p:spPr bwMode="auto">
            <a:xfrm rot="-5400000">
              <a:off x="3947" y="1996"/>
              <a:ext cx="311" cy="222"/>
            </a:xfrm>
            <a:custGeom>
              <a:avLst/>
              <a:gdLst>
                <a:gd name="T0" fmla="*/ 0 w 4231"/>
                <a:gd name="T1" fmla="*/ 0 h 1308"/>
                <a:gd name="T2" fmla="*/ 0 w 4231"/>
                <a:gd name="T3" fmla="*/ 0 h 1308"/>
                <a:gd name="T4" fmla="*/ 0 w 4231"/>
                <a:gd name="T5" fmla="*/ 0 h 1308"/>
                <a:gd name="T6" fmla="*/ 0 w 4231"/>
                <a:gd name="T7" fmla="*/ 0 h 1308"/>
                <a:gd name="T8" fmla="*/ 0 w 4231"/>
                <a:gd name="T9" fmla="*/ 0 h 1308"/>
                <a:gd name="T10" fmla="*/ 0 w 4231"/>
                <a:gd name="T11" fmla="*/ 0 h 1308"/>
                <a:gd name="T12" fmla="*/ 0 w 4231"/>
                <a:gd name="T13" fmla="*/ 0 h 1308"/>
                <a:gd name="T14" fmla="*/ 0 w 4231"/>
                <a:gd name="T15" fmla="*/ 0 h 1308"/>
                <a:gd name="T16" fmla="*/ 0 w 4231"/>
                <a:gd name="T17" fmla="*/ 0 h 1308"/>
                <a:gd name="T18" fmla="*/ 0 w 4231"/>
                <a:gd name="T19" fmla="*/ 0 h 1308"/>
                <a:gd name="T20" fmla="*/ 0 w 4231"/>
                <a:gd name="T21" fmla="*/ 0 h 1308"/>
                <a:gd name="T22" fmla="*/ 0 w 4231"/>
                <a:gd name="T23" fmla="*/ 0 h 1308"/>
                <a:gd name="T24" fmla="*/ 0 w 4231"/>
                <a:gd name="T25" fmla="*/ 0 h 1308"/>
                <a:gd name="T26" fmla="*/ 0 w 4231"/>
                <a:gd name="T27" fmla="*/ 0 h 1308"/>
                <a:gd name="T28" fmla="*/ 0 w 4231"/>
                <a:gd name="T29" fmla="*/ 0 h 1308"/>
                <a:gd name="T30" fmla="*/ 0 w 4231"/>
                <a:gd name="T31" fmla="*/ 0 h 1308"/>
                <a:gd name="T32" fmla="*/ 0 w 4231"/>
                <a:gd name="T33" fmla="*/ 0 h 1308"/>
                <a:gd name="T34" fmla="*/ 0 w 4231"/>
                <a:gd name="T35" fmla="*/ 0 h 1308"/>
                <a:gd name="T36" fmla="*/ 0 w 4231"/>
                <a:gd name="T37" fmla="*/ 0 h 1308"/>
                <a:gd name="T38" fmla="*/ 0 w 4231"/>
                <a:gd name="T39" fmla="*/ 0 h 1308"/>
                <a:gd name="T40" fmla="*/ 0 w 4231"/>
                <a:gd name="T41" fmla="*/ 0 h 1308"/>
                <a:gd name="T42" fmla="*/ 0 w 4231"/>
                <a:gd name="T43" fmla="*/ 0 h 1308"/>
                <a:gd name="T44" fmla="*/ 0 w 4231"/>
                <a:gd name="T45" fmla="*/ 0 h 1308"/>
                <a:gd name="T46" fmla="*/ 0 w 4231"/>
                <a:gd name="T47" fmla="*/ 0 h 1308"/>
                <a:gd name="T48" fmla="*/ 0 w 4231"/>
                <a:gd name="T49" fmla="*/ 0 h 1308"/>
                <a:gd name="T50" fmla="*/ 0 w 4231"/>
                <a:gd name="T51" fmla="*/ 0 h 1308"/>
                <a:gd name="T52" fmla="*/ 0 w 4231"/>
                <a:gd name="T53" fmla="*/ 0 h 1308"/>
                <a:gd name="T54" fmla="*/ 0 w 4231"/>
                <a:gd name="T55" fmla="*/ 0 h 1308"/>
                <a:gd name="T56" fmla="*/ 0 w 4231"/>
                <a:gd name="T57" fmla="*/ 0 h 1308"/>
                <a:gd name="T58" fmla="*/ 0 w 4231"/>
                <a:gd name="T59" fmla="*/ 0 h 1308"/>
                <a:gd name="T60" fmla="*/ 0 w 4231"/>
                <a:gd name="T61" fmla="*/ 0 h 1308"/>
                <a:gd name="T62" fmla="*/ 0 w 4231"/>
                <a:gd name="T63" fmla="*/ 0 h 1308"/>
                <a:gd name="T64" fmla="*/ 0 w 4231"/>
                <a:gd name="T65" fmla="*/ 0 h 1308"/>
                <a:gd name="T66" fmla="*/ 0 w 4231"/>
                <a:gd name="T67" fmla="*/ 0 h 1308"/>
                <a:gd name="T68" fmla="*/ 0 w 4231"/>
                <a:gd name="T69" fmla="*/ 0 h 1308"/>
                <a:gd name="T70" fmla="*/ 0 w 4231"/>
                <a:gd name="T71" fmla="*/ 0 h 1308"/>
                <a:gd name="T72" fmla="*/ 0 w 4231"/>
                <a:gd name="T73" fmla="*/ 0 h 1308"/>
                <a:gd name="T74" fmla="*/ 0 w 4231"/>
                <a:gd name="T75" fmla="*/ 0 h 1308"/>
                <a:gd name="T76" fmla="*/ 0 w 4231"/>
                <a:gd name="T77" fmla="*/ 0 h 1308"/>
                <a:gd name="T78" fmla="*/ 0 w 4231"/>
                <a:gd name="T79" fmla="*/ 0 h 13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231"/>
                <a:gd name="T121" fmla="*/ 0 h 1308"/>
                <a:gd name="T122" fmla="*/ 4231 w 4231"/>
                <a:gd name="T123" fmla="*/ 1308 h 130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231" h="1308">
                  <a:moveTo>
                    <a:pt x="3" y="1104"/>
                  </a:moveTo>
                  <a:lnTo>
                    <a:pt x="112" y="1101"/>
                  </a:lnTo>
                  <a:lnTo>
                    <a:pt x="250" y="1099"/>
                  </a:lnTo>
                  <a:lnTo>
                    <a:pt x="364" y="1097"/>
                  </a:lnTo>
                  <a:lnTo>
                    <a:pt x="478" y="1092"/>
                  </a:lnTo>
                  <a:lnTo>
                    <a:pt x="604" y="1087"/>
                  </a:lnTo>
                  <a:lnTo>
                    <a:pt x="718" y="1080"/>
                  </a:lnTo>
                  <a:lnTo>
                    <a:pt x="848" y="1071"/>
                  </a:lnTo>
                  <a:lnTo>
                    <a:pt x="954" y="1063"/>
                  </a:lnTo>
                  <a:lnTo>
                    <a:pt x="1087" y="1050"/>
                  </a:lnTo>
                  <a:lnTo>
                    <a:pt x="1216" y="1036"/>
                  </a:lnTo>
                  <a:lnTo>
                    <a:pt x="1354" y="1021"/>
                  </a:lnTo>
                  <a:lnTo>
                    <a:pt x="1470" y="1004"/>
                  </a:lnTo>
                  <a:lnTo>
                    <a:pt x="1577" y="990"/>
                  </a:lnTo>
                  <a:lnTo>
                    <a:pt x="1700" y="972"/>
                  </a:lnTo>
                  <a:lnTo>
                    <a:pt x="1876" y="941"/>
                  </a:lnTo>
                  <a:lnTo>
                    <a:pt x="2038" y="908"/>
                  </a:lnTo>
                  <a:lnTo>
                    <a:pt x="2231" y="863"/>
                  </a:lnTo>
                  <a:lnTo>
                    <a:pt x="2359" y="829"/>
                  </a:lnTo>
                  <a:lnTo>
                    <a:pt x="2440" y="806"/>
                  </a:lnTo>
                  <a:lnTo>
                    <a:pt x="2598" y="758"/>
                  </a:lnTo>
                  <a:lnTo>
                    <a:pt x="2748" y="705"/>
                  </a:lnTo>
                  <a:lnTo>
                    <a:pt x="2857" y="663"/>
                  </a:lnTo>
                  <a:lnTo>
                    <a:pt x="2941" y="628"/>
                  </a:lnTo>
                  <a:lnTo>
                    <a:pt x="3034" y="583"/>
                  </a:lnTo>
                  <a:lnTo>
                    <a:pt x="3111" y="541"/>
                  </a:lnTo>
                  <a:lnTo>
                    <a:pt x="3177" y="503"/>
                  </a:lnTo>
                  <a:lnTo>
                    <a:pt x="3251" y="454"/>
                  </a:lnTo>
                  <a:lnTo>
                    <a:pt x="3317" y="408"/>
                  </a:lnTo>
                  <a:lnTo>
                    <a:pt x="3372" y="362"/>
                  </a:lnTo>
                  <a:lnTo>
                    <a:pt x="3419" y="320"/>
                  </a:lnTo>
                  <a:lnTo>
                    <a:pt x="3458" y="278"/>
                  </a:lnTo>
                  <a:lnTo>
                    <a:pt x="3488" y="240"/>
                  </a:lnTo>
                  <a:lnTo>
                    <a:pt x="3513" y="198"/>
                  </a:lnTo>
                  <a:lnTo>
                    <a:pt x="3534" y="161"/>
                  </a:lnTo>
                  <a:lnTo>
                    <a:pt x="3547" y="127"/>
                  </a:lnTo>
                  <a:lnTo>
                    <a:pt x="3561" y="82"/>
                  </a:lnTo>
                  <a:lnTo>
                    <a:pt x="3568" y="42"/>
                  </a:lnTo>
                  <a:lnTo>
                    <a:pt x="3569" y="0"/>
                  </a:lnTo>
                  <a:lnTo>
                    <a:pt x="4231" y="0"/>
                  </a:lnTo>
                  <a:lnTo>
                    <a:pt x="4224" y="67"/>
                  </a:lnTo>
                  <a:lnTo>
                    <a:pt x="4211" y="124"/>
                  </a:lnTo>
                  <a:lnTo>
                    <a:pt x="4194" y="173"/>
                  </a:lnTo>
                  <a:lnTo>
                    <a:pt x="4173" y="212"/>
                  </a:lnTo>
                  <a:lnTo>
                    <a:pt x="4151" y="254"/>
                  </a:lnTo>
                  <a:lnTo>
                    <a:pt x="4116" y="301"/>
                  </a:lnTo>
                  <a:lnTo>
                    <a:pt x="4087" y="337"/>
                  </a:lnTo>
                  <a:lnTo>
                    <a:pt x="4039" y="387"/>
                  </a:lnTo>
                  <a:lnTo>
                    <a:pt x="3990" y="432"/>
                  </a:lnTo>
                  <a:lnTo>
                    <a:pt x="3940" y="475"/>
                  </a:lnTo>
                  <a:lnTo>
                    <a:pt x="3881" y="520"/>
                  </a:lnTo>
                  <a:lnTo>
                    <a:pt x="3828" y="557"/>
                  </a:lnTo>
                  <a:lnTo>
                    <a:pt x="3742" y="608"/>
                  </a:lnTo>
                  <a:lnTo>
                    <a:pt x="3657" y="657"/>
                  </a:lnTo>
                  <a:lnTo>
                    <a:pt x="3531" y="718"/>
                  </a:lnTo>
                  <a:lnTo>
                    <a:pt x="3407" y="772"/>
                  </a:lnTo>
                  <a:lnTo>
                    <a:pt x="3281" y="822"/>
                  </a:lnTo>
                  <a:lnTo>
                    <a:pt x="3169" y="864"/>
                  </a:lnTo>
                  <a:lnTo>
                    <a:pt x="3009" y="918"/>
                  </a:lnTo>
                  <a:lnTo>
                    <a:pt x="2826" y="972"/>
                  </a:lnTo>
                  <a:lnTo>
                    <a:pt x="2643" y="1017"/>
                  </a:lnTo>
                  <a:lnTo>
                    <a:pt x="2476" y="1055"/>
                  </a:lnTo>
                  <a:lnTo>
                    <a:pt x="2363" y="1080"/>
                  </a:lnTo>
                  <a:lnTo>
                    <a:pt x="2222" y="1109"/>
                  </a:lnTo>
                  <a:lnTo>
                    <a:pt x="2118" y="1129"/>
                  </a:lnTo>
                  <a:lnTo>
                    <a:pt x="2002" y="1147"/>
                  </a:lnTo>
                  <a:lnTo>
                    <a:pt x="1884" y="1167"/>
                  </a:lnTo>
                  <a:lnTo>
                    <a:pt x="1771" y="1183"/>
                  </a:lnTo>
                  <a:lnTo>
                    <a:pt x="1620" y="1204"/>
                  </a:lnTo>
                  <a:lnTo>
                    <a:pt x="1487" y="1218"/>
                  </a:lnTo>
                  <a:lnTo>
                    <a:pt x="1343" y="1235"/>
                  </a:lnTo>
                  <a:lnTo>
                    <a:pt x="1174" y="1252"/>
                  </a:lnTo>
                  <a:lnTo>
                    <a:pt x="1002" y="1267"/>
                  </a:lnTo>
                  <a:lnTo>
                    <a:pt x="864" y="1276"/>
                  </a:lnTo>
                  <a:lnTo>
                    <a:pt x="708" y="1287"/>
                  </a:lnTo>
                  <a:lnTo>
                    <a:pt x="541" y="1293"/>
                  </a:lnTo>
                  <a:lnTo>
                    <a:pt x="316" y="1301"/>
                  </a:lnTo>
                  <a:lnTo>
                    <a:pt x="112" y="1304"/>
                  </a:lnTo>
                  <a:lnTo>
                    <a:pt x="0" y="1308"/>
                  </a:lnTo>
                  <a:lnTo>
                    <a:pt x="3" y="110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nvGrpSpPr>
            <p:cNvPr id="22541" name="Group 23"/>
            <p:cNvGrpSpPr>
              <a:grpSpLocks/>
            </p:cNvGrpSpPr>
            <p:nvPr/>
          </p:nvGrpSpPr>
          <p:grpSpPr bwMode="auto">
            <a:xfrm>
              <a:off x="4116" y="1824"/>
              <a:ext cx="259" cy="439"/>
              <a:chOff x="4116" y="1824"/>
              <a:chExt cx="259" cy="439"/>
            </a:xfrm>
          </p:grpSpPr>
          <p:sp>
            <p:nvSpPr>
              <p:cNvPr id="22542" name="Freeform 24"/>
              <p:cNvSpPr>
                <a:spLocks/>
              </p:cNvSpPr>
              <p:nvPr/>
            </p:nvSpPr>
            <p:spPr bwMode="auto">
              <a:xfrm rot="-5400000">
                <a:off x="4238" y="1747"/>
                <a:ext cx="14" cy="258"/>
              </a:xfrm>
              <a:custGeom>
                <a:avLst/>
                <a:gdLst>
                  <a:gd name="T0" fmla="*/ 0 w 200"/>
                  <a:gd name="T1" fmla="*/ 0 h 1511"/>
                  <a:gd name="T2" fmla="*/ 0 w 200"/>
                  <a:gd name="T3" fmla="*/ 0 h 1511"/>
                  <a:gd name="T4" fmla="*/ 0 w 200"/>
                  <a:gd name="T5" fmla="*/ 0 h 1511"/>
                  <a:gd name="T6" fmla="*/ 0 w 200"/>
                  <a:gd name="T7" fmla="*/ 0 h 1511"/>
                  <a:gd name="T8" fmla="*/ 0 w 200"/>
                  <a:gd name="T9" fmla="*/ 0 h 1511"/>
                  <a:gd name="T10" fmla="*/ 0 60000 65536"/>
                  <a:gd name="T11" fmla="*/ 0 60000 65536"/>
                  <a:gd name="T12" fmla="*/ 0 60000 65536"/>
                  <a:gd name="T13" fmla="*/ 0 60000 65536"/>
                  <a:gd name="T14" fmla="*/ 0 60000 65536"/>
                  <a:gd name="T15" fmla="*/ 0 w 200"/>
                  <a:gd name="T16" fmla="*/ 0 h 1511"/>
                  <a:gd name="T17" fmla="*/ 200 w 200"/>
                  <a:gd name="T18" fmla="*/ 1511 h 1511"/>
                </a:gdLst>
                <a:ahLst/>
                <a:cxnLst>
                  <a:cxn ang="T10">
                    <a:pos x="T0" y="T1"/>
                  </a:cxn>
                  <a:cxn ang="T11">
                    <a:pos x="T2" y="T3"/>
                  </a:cxn>
                  <a:cxn ang="T12">
                    <a:pos x="T4" y="T5"/>
                  </a:cxn>
                  <a:cxn ang="T13">
                    <a:pos x="T6" y="T7"/>
                  </a:cxn>
                  <a:cxn ang="T14">
                    <a:pos x="T8" y="T9"/>
                  </a:cxn>
                </a:cxnLst>
                <a:rect l="T15" t="T16" r="T17" b="T18"/>
                <a:pathLst>
                  <a:path w="200" h="1511">
                    <a:moveTo>
                      <a:pt x="200" y="0"/>
                    </a:moveTo>
                    <a:lnTo>
                      <a:pt x="200" y="1511"/>
                    </a:lnTo>
                    <a:lnTo>
                      <a:pt x="0" y="1108"/>
                    </a:lnTo>
                    <a:lnTo>
                      <a:pt x="0" y="402"/>
                    </a:lnTo>
                    <a:lnTo>
                      <a:pt x="20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2543" name="Freeform 25"/>
              <p:cNvSpPr>
                <a:spLocks/>
              </p:cNvSpPr>
              <p:nvPr/>
            </p:nvSpPr>
            <p:spPr bwMode="auto">
              <a:xfrm rot="-5400000">
                <a:off x="4026" y="1915"/>
                <a:ext cx="439" cy="258"/>
              </a:xfrm>
              <a:custGeom>
                <a:avLst/>
                <a:gdLst>
                  <a:gd name="T0" fmla="*/ 0 w 5959"/>
                  <a:gd name="T1" fmla="*/ 0 h 1511"/>
                  <a:gd name="T2" fmla="*/ 0 w 5959"/>
                  <a:gd name="T3" fmla="*/ 0 h 1511"/>
                  <a:gd name="T4" fmla="*/ 0 w 5959"/>
                  <a:gd name="T5" fmla="*/ 0 h 1511"/>
                  <a:gd name="T6" fmla="*/ 0 w 5959"/>
                  <a:gd name="T7" fmla="*/ 0 h 1511"/>
                  <a:gd name="T8" fmla="*/ 0 w 5959"/>
                  <a:gd name="T9" fmla="*/ 0 h 1511"/>
                  <a:gd name="T10" fmla="*/ 0 w 5959"/>
                  <a:gd name="T11" fmla="*/ 0 h 1511"/>
                  <a:gd name="T12" fmla="*/ 0 w 5959"/>
                  <a:gd name="T13" fmla="*/ 0 h 1511"/>
                  <a:gd name="T14" fmla="*/ 0 w 5959"/>
                  <a:gd name="T15" fmla="*/ 0 h 1511"/>
                  <a:gd name="T16" fmla="*/ 0 60000 65536"/>
                  <a:gd name="T17" fmla="*/ 0 60000 65536"/>
                  <a:gd name="T18" fmla="*/ 0 60000 65536"/>
                  <a:gd name="T19" fmla="*/ 0 60000 65536"/>
                  <a:gd name="T20" fmla="*/ 0 60000 65536"/>
                  <a:gd name="T21" fmla="*/ 0 60000 65536"/>
                  <a:gd name="T22" fmla="*/ 0 60000 65536"/>
                  <a:gd name="T23" fmla="*/ 0 60000 65536"/>
                  <a:gd name="T24" fmla="*/ 0 w 5959"/>
                  <a:gd name="T25" fmla="*/ 0 h 1511"/>
                  <a:gd name="T26" fmla="*/ 5959 w 5959"/>
                  <a:gd name="T27" fmla="*/ 1511 h 15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59" h="1511">
                    <a:moveTo>
                      <a:pt x="5353" y="503"/>
                    </a:moveTo>
                    <a:lnTo>
                      <a:pt x="5353" y="0"/>
                    </a:lnTo>
                    <a:lnTo>
                      <a:pt x="5959" y="806"/>
                    </a:lnTo>
                    <a:lnTo>
                      <a:pt x="5353" y="1511"/>
                    </a:lnTo>
                    <a:lnTo>
                      <a:pt x="5353" y="1008"/>
                    </a:lnTo>
                    <a:lnTo>
                      <a:pt x="0" y="1008"/>
                    </a:lnTo>
                    <a:lnTo>
                      <a:pt x="0" y="503"/>
                    </a:lnTo>
                    <a:lnTo>
                      <a:pt x="5353" y="50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pic>
        <p:nvPicPr>
          <p:cNvPr id="4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8390" y="5052975"/>
            <a:ext cx="2897310" cy="18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6675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Custom 4">
      <a:dk1>
        <a:sysClr val="windowText" lastClr="000000"/>
      </a:dk1>
      <a:lt1>
        <a:sysClr val="window" lastClr="FFFFFF"/>
      </a:lt1>
      <a:dk2>
        <a:srgbClr val="303030"/>
      </a:dk2>
      <a:lt2>
        <a:srgbClr val="DEDEE0"/>
      </a:lt2>
      <a:accent1>
        <a:srgbClr val="BE0F34"/>
      </a:accent1>
      <a:accent2>
        <a:srgbClr val="726056"/>
      </a:accent2>
      <a:accent3>
        <a:srgbClr val="AC956E"/>
      </a:accent3>
      <a:accent4>
        <a:srgbClr val="808DA9"/>
      </a:accent4>
      <a:accent5>
        <a:srgbClr val="424E5B"/>
      </a:accent5>
      <a:accent6>
        <a:srgbClr val="730E00"/>
      </a:accent6>
      <a:hlink>
        <a:srgbClr val="CC0000"/>
      </a:hlink>
      <a:folHlink>
        <a:srgbClr val="D89243"/>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3163</TotalTime>
  <Words>1832</Words>
  <Application>Microsoft Office PowerPoint</Application>
  <PresentationFormat>On-screen Show (4:3)</PresentationFormat>
  <Paragraphs>281</Paragraphs>
  <Slides>35</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35</vt:i4>
      </vt:variant>
    </vt:vector>
  </HeadingPairs>
  <TitlesOfParts>
    <vt:vector size="42" baseType="lpstr">
      <vt:lpstr>Arial</vt:lpstr>
      <vt:lpstr>Arial Black</vt:lpstr>
      <vt:lpstr>Tahoma</vt:lpstr>
      <vt:lpstr>Times New Roman</vt:lpstr>
      <vt:lpstr>NewsPrint</vt:lpstr>
      <vt:lpstr>Clip</vt:lpstr>
      <vt:lpstr>Microsoft ClipArt Gallery</vt:lpstr>
      <vt:lpstr>IS3S661 Strategic IS Management    </vt:lpstr>
      <vt:lpstr>Last Week …</vt:lpstr>
      <vt:lpstr>Last Week …</vt:lpstr>
      <vt:lpstr>Last Week …VRIN</vt:lpstr>
      <vt:lpstr>Resources &amp; Capabilities … </vt:lpstr>
      <vt:lpstr>VRIO Framework</vt:lpstr>
      <vt:lpstr>VRIO Framework</vt:lpstr>
      <vt:lpstr>VRIN or VRIO</vt:lpstr>
      <vt:lpstr>Strategy Formulation</vt:lpstr>
      <vt:lpstr>Strategy Formulation</vt:lpstr>
      <vt:lpstr>Strategy Formulation</vt:lpstr>
      <vt:lpstr>What Will You Sell?</vt:lpstr>
      <vt:lpstr>Who Will You Sell it To? B2C Buyers</vt:lpstr>
      <vt:lpstr>Who Will You Sell it To? B2C Buyers</vt:lpstr>
      <vt:lpstr>Who Will You Sell it To? B2C Buyers</vt:lpstr>
      <vt:lpstr>PowerPoint Presentation</vt:lpstr>
      <vt:lpstr>Business Intelligence or  Business Analytics?</vt:lpstr>
      <vt:lpstr>BI – Understanding Customers</vt:lpstr>
      <vt:lpstr>E-Commerce Consumer Behaviour</vt:lpstr>
      <vt:lpstr>Demographics</vt:lpstr>
      <vt:lpstr>Location Intelligence</vt:lpstr>
      <vt:lpstr>Location Intelligence</vt:lpstr>
      <vt:lpstr>Hypothetical Example: Amazon </vt:lpstr>
      <vt:lpstr>PowerPoint Presentation</vt:lpstr>
      <vt:lpstr>PowerPoint Presentation</vt:lpstr>
      <vt:lpstr>Locational Intelligence: Geographic Visualisation</vt:lpstr>
      <vt:lpstr>PowerPoint Presentation</vt:lpstr>
      <vt:lpstr>PowerPoint Presentation</vt:lpstr>
      <vt:lpstr>PowerPoint Presentation</vt:lpstr>
      <vt:lpstr>PowerPoint Presentation</vt:lpstr>
      <vt:lpstr>Who are my Customers?</vt:lpstr>
      <vt:lpstr>How Are My Customers’ Priorities Changing?</vt:lpstr>
      <vt:lpstr>How Can I Add Value to My Target Customer?</vt:lpstr>
      <vt:lpstr>How Do I Become A Customer’s First Choice?</vt:lpstr>
      <vt:lpstr>Summary</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IS3S603 e-Business Systems &amp; Strategy</dc:title>
  <dc:creator>Kidner</dc:creator>
  <cp:lastModifiedBy>Baber M (FCES)</cp:lastModifiedBy>
  <cp:revision>247</cp:revision>
  <dcterms:created xsi:type="dcterms:W3CDTF">2015-09-27T11:09:28Z</dcterms:created>
  <dcterms:modified xsi:type="dcterms:W3CDTF">2020-04-28T07:33:01Z</dcterms:modified>
</cp:coreProperties>
</file>